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0">
  <p:sldMasterIdLst>
    <p:sldMasterId id="2147483648" r:id="rId1"/>
  </p:sldMasterIdLst>
  <p:notesMasterIdLst>
    <p:notesMasterId r:id="rId60"/>
  </p:notesMasterIdLst>
  <p:handoutMasterIdLst>
    <p:handoutMasterId r:id="rId61"/>
  </p:handoutMasterIdLst>
  <p:sldIdLst>
    <p:sldId id="256" r:id="rId2"/>
    <p:sldId id="415" r:id="rId3"/>
    <p:sldId id="424" r:id="rId4"/>
    <p:sldId id="257" r:id="rId5"/>
    <p:sldId id="328" r:id="rId6"/>
    <p:sldId id="330" r:id="rId7"/>
    <p:sldId id="308" r:id="rId8"/>
    <p:sldId id="331" r:id="rId9"/>
    <p:sldId id="335" r:id="rId10"/>
    <p:sldId id="336" r:id="rId11"/>
    <p:sldId id="337" r:id="rId12"/>
    <p:sldId id="453" r:id="rId13"/>
    <p:sldId id="454" r:id="rId14"/>
    <p:sldId id="455" r:id="rId15"/>
    <p:sldId id="456" r:id="rId16"/>
    <p:sldId id="457" r:id="rId17"/>
    <p:sldId id="458" r:id="rId18"/>
    <p:sldId id="461" r:id="rId19"/>
    <p:sldId id="459" r:id="rId20"/>
    <p:sldId id="460" r:id="rId21"/>
    <p:sldId id="462" r:id="rId22"/>
    <p:sldId id="463" r:id="rId23"/>
    <p:sldId id="464" r:id="rId24"/>
    <p:sldId id="465" r:id="rId25"/>
    <p:sldId id="466" r:id="rId26"/>
    <p:sldId id="467" r:id="rId27"/>
    <p:sldId id="468" r:id="rId28"/>
    <p:sldId id="469" r:id="rId29"/>
    <p:sldId id="472" r:id="rId30"/>
    <p:sldId id="473" r:id="rId31"/>
    <p:sldId id="474" r:id="rId32"/>
    <p:sldId id="475" r:id="rId33"/>
    <p:sldId id="263" r:id="rId34"/>
    <p:sldId id="363" r:id="rId35"/>
    <p:sldId id="425" r:id="rId36"/>
    <p:sldId id="426" r:id="rId37"/>
    <p:sldId id="365" r:id="rId38"/>
    <p:sldId id="416" r:id="rId39"/>
    <p:sldId id="366" r:id="rId40"/>
    <p:sldId id="385" r:id="rId41"/>
    <p:sldId id="427" r:id="rId42"/>
    <p:sldId id="428" r:id="rId43"/>
    <p:sldId id="429" r:id="rId44"/>
    <p:sldId id="430" r:id="rId45"/>
    <p:sldId id="431" r:id="rId46"/>
    <p:sldId id="432" r:id="rId47"/>
    <p:sldId id="384" r:id="rId48"/>
    <p:sldId id="433" r:id="rId49"/>
    <p:sldId id="434" r:id="rId50"/>
    <p:sldId id="411" r:id="rId51"/>
    <p:sldId id="423" r:id="rId52"/>
    <p:sldId id="412" r:id="rId53"/>
    <p:sldId id="452" r:id="rId54"/>
    <p:sldId id="470" r:id="rId55"/>
    <p:sldId id="414" r:id="rId56"/>
    <p:sldId id="413" r:id="rId57"/>
    <p:sldId id="471" r:id="rId58"/>
    <p:sldId id="261" r:id="rId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8">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9BE5"/>
    <a:srgbClr val="198DD4"/>
    <a:srgbClr val="1890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82" autoAdjust="0"/>
  </p:normalViewPr>
  <p:slideViewPr>
    <p:cSldViewPr snapToGrid="0" showGuides="1">
      <p:cViewPr varScale="1">
        <p:scale>
          <a:sx n="92" d="100"/>
          <a:sy n="92" d="100"/>
        </p:scale>
        <p:origin x="57" y="318"/>
      </p:cViewPr>
      <p:guideLst>
        <p:guide orient="horz" pos="2258"/>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1770"/>
    </p:cViewPr>
  </p:sorterViewPr>
  <p:notesViewPr>
    <p:cSldViewPr snapToGrid="0">
      <p:cViewPr varScale="1">
        <p:scale>
          <a:sx n="86" d="100"/>
          <a:sy n="86" d="100"/>
        </p:scale>
        <p:origin x="-389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B751E8-0AB6-4128-BB10-3203AC467DD1}" type="doc">
      <dgm:prSet loTypeId="urn:microsoft.com/office/officeart/2005/8/layout/process1" loCatId="process" qsTypeId="urn:microsoft.com/office/officeart/2005/8/quickstyle/simple1#1" qsCatId="simple" csTypeId="urn:microsoft.com/office/officeart/2005/8/colors/colorful1#1" csCatId="colorful" phldr="1"/>
      <dgm:spPr/>
    </dgm:pt>
    <dgm:pt modelId="{BE8170E9-45BD-4EE3-A8BB-CFE9B04DB038}">
      <dgm:prSet phldrT="[文本]" custT="1"/>
      <dgm:spPr/>
      <dgm:t>
        <a:bodyPr/>
        <a:lstStyle/>
        <a:p>
          <a:r>
            <a:rPr lang="zh-CN" altLang="en-US" sz="2800" b="0" dirty="0"/>
            <a:t>准备阶段</a:t>
          </a:r>
        </a:p>
      </dgm:t>
    </dgm:pt>
    <dgm:pt modelId="{8516A13C-8A62-4BA2-AE3D-BB4D01A3777A}" type="parTrans" cxnId="{FEE4BBE1-1638-479C-AA6F-F8BDF85CB741}">
      <dgm:prSet/>
      <dgm:spPr/>
      <dgm:t>
        <a:bodyPr/>
        <a:lstStyle/>
        <a:p>
          <a:endParaRPr lang="zh-CN" altLang="en-US" sz="2800" b="0"/>
        </a:p>
      </dgm:t>
    </dgm:pt>
    <dgm:pt modelId="{8A1A1C07-B400-4EEE-9433-2EFDDCB2B3EC}" type="sibTrans" cxnId="{FEE4BBE1-1638-479C-AA6F-F8BDF85CB741}">
      <dgm:prSet custT="1"/>
      <dgm:spPr/>
      <dgm:t>
        <a:bodyPr/>
        <a:lstStyle/>
        <a:p>
          <a:endParaRPr lang="zh-CN" altLang="en-US" sz="2800" b="0"/>
        </a:p>
      </dgm:t>
    </dgm:pt>
    <dgm:pt modelId="{9E0A1401-3101-45A6-9D24-BC5A5503E20A}">
      <dgm:prSet phldrT="[文本]" custT="1"/>
      <dgm:spPr/>
      <dgm:t>
        <a:bodyPr/>
        <a:lstStyle/>
        <a:p>
          <a:r>
            <a:rPr lang="zh-CN" altLang="en-US" sz="2800" b="0" dirty="0"/>
            <a:t>现场数据采集</a:t>
          </a:r>
          <a:endParaRPr lang="en-US" altLang="zh-CN" sz="2800" b="0" dirty="0"/>
        </a:p>
      </dgm:t>
    </dgm:pt>
    <dgm:pt modelId="{0E5CF237-9474-4E58-A6DD-72B2494CE1E9}" type="parTrans" cxnId="{1901A48F-0890-4BE2-9D60-A16428AB9983}">
      <dgm:prSet/>
      <dgm:spPr/>
      <dgm:t>
        <a:bodyPr/>
        <a:lstStyle/>
        <a:p>
          <a:endParaRPr lang="zh-CN" altLang="en-US" sz="2800" b="0"/>
        </a:p>
      </dgm:t>
    </dgm:pt>
    <dgm:pt modelId="{24598C0D-839E-4E48-80CC-791665056365}" type="sibTrans" cxnId="{1901A48F-0890-4BE2-9D60-A16428AB9983}">
      <dgm:prSet custT="1"/>
      <dgm:spPr/>
      <dgm:t>
        <a:bodyPr/>
        <a:lstStyle/>
        <a:p>
          <a:endParaRPr lang="zh-CN" altLang="en-US" sz="2800" b="0"/>
        </a:p>
      </dgm:t>
    </dgm:pt>
    <dgm:pt modelId="{6A8910CB-ABD1-47AB-A1FF-B55CADF94563}">
      <dgm:prSet phldrT="[文本]" custT="1"/>
      <dgm:spPr/>
      <dgm:t>
        <a:bodyPr/>
        <a:lstStyle/>
        <a:p>
          <a:r>
            <a:rPr lang="zh-CN" altLang="en-US" sz="2800" b="0" dirty="0"/>
            <a:t>数据分析</a:t>
          </a:r>
        </a:p>
      </dgm:t>
    </dgm:pt>
    <dgm:pt modelId="{43B62E38-05D6-487E-B85D-11822B4996FB}" type="parTrans" cxnId="{1915DD1E-9F84-4F24-A721-BF1ADB2D9FFA}">
      <dgm:prSet/>
      <dgm:spPr/>
      <dgm:t>
        <a:bodyPr/>
        <a:lstStyle/>
        <a:p>
          <a:endParaRPr lang="zh-CN" altLang="en-US" sz="2800" b="0"/>
        </a:p>
      </dgm:t>
    </dgm:pt>
    <dgm:pt modelId="{7F3EBE25-AA30-4E1D-A8C5-6826F39B2B30}" type="sibTrans" cxnId="{1915DD1E-9F84-4F24-A721-BF1ADB2D9FFA}">
      <dgm:prSet custT="1"/>
      <dgm:spPr/>
      <dgm:t>
        <a:bodyPr/>
        <a:lstStyle/>
        <a:p>
          <a:endParaRPr lang="zh-CN" altLang="en-US" sz="2800" b="0"/>
        </a:p>
      </dgm:t>
    </dgm:pt>
    <dgm:pt modelId="{9BF02601-E923-4408-AC14-57336B321A20}">
      <dgm:prSet custT="1"/>
      <dgm:spPr/>
      <dgm:t>
        <a:bodyPr/>
        <a:lstStyle/>
        <a:p>
          <a:r>
            <a:rPr lang="zh-CN" altLang="en-US" sz="2800" b="0" dirty="0" smtClean="0"/>
            <a:t>撰写报告</a:t>
          </a:r>
          <a:endParaRPr lang="zh-CN" altLang="en-US" sz="2800" b="0" dirty="0"/>
        </a:p>
      </dgm:t>
    </dgm:pt>
    <dgm:pt modelId="{9EB873C0-8661-44A1-8A1D-15366AF4582F}" type="parTrans" cxnId="{33A09CEB-C2B9-4F2A-B944-DBC4E627A4AE}">
      <dgm:prSet/>
      <dgm:spPr/>
      <dgm:t>
        <a:bodyPr/>
        <a:lstStyle/>
        <a:p>
          <a:endParaRPr lang="zh-CN" altLang="en-US" sz="2800" b="0"/>
        </a:p>
      </dgm:t>
    </dgm:pt>
    <dgm:pt modelId="{37A16870-ACB4-45E8-9A8E-31EA70DCEB79}" type="sibTrans" cxnId="{33A09CEB-C2B9-4F2A-B944-DBC4E627A4AE}">
      <dgm:prSet custT="1"/>
      <dgm:spPr/>
      <dgm:t>
        <a:bodyPr/>
        <a:lstStyle/>
        <a:p>
          <a:endParaRPr lang="zh-CN" altLang="en-US" sz="2800" b="0"/>
        </a:p>
      </dgm:t>
    </dgm:pt>
    <dgm:pt modelId="{F080B1B3-48B8-411A-BBE5-275BCBF6C4D5}">
      <dgm:prSet custT="1"/>
      <dgm:spPr/>
      <dgm:t>
        <a:bodyPr/>
        <a:lstStyle/>
        <a:p>
          <a:r>
            <a:rPr lang="zh-CN" altLang="en-US" sz="2800" b="0" dirty="0"/>
            <a:t>汇报结果</a:t>
          </a:r>
        </a:p>
      </dgm:t>
    </dgm:pt>
    <dgm:pt modelId="{7723825A-CEBC-4A10-86F8-EC9E53D073F6}" type="parTrans" cxnId="{1E00EA9F-80C9-4394-A8B4-192FA77B74A9}">
      <dgm:prSet/>
      <dgm:spPr/>
      <dgm:t>
        <a:bodyPr/>
        <a:lstStyle/>
        <a:p>
          <a:endParaRPr lang="zh-CN" altLang="en-US" sz="2800" b="0"/>
        </a:p>
      </dgm:t>
    </dgm:pt>
    <dgm:pt modelId="{C5AE9B7D-9511-480C-B326-67DA861797A5}" type="sibTrans" cxnId="{1E00EA9F-80C9-4394-A8B4-192FA77B74A9}">
      <dgm:prSet custT="1"/>
      <dgm:spPr/>
      <dgm:t>
        <a:bodyPr/>
        <a:lstStyle/>
        <a:p>
          <a:endParaRPr lang="zh-CN" altLang="en-US" sz="2800" b="0"/>
        </a:p>
      </dgm:t>
    </dgm:pt>
    <dgm:pt modelId="{8B0B5D15-9158-45BB-BB7B-5BAEF5D95E3F}" type="pres">
      <dgm:prSet presAssocID="{51B751E8-0AB6-4128-BB10-3203AC467DD1}" presName="Name0" presStyleCnt="0">
        <dgm:presLayoutVars>
          <dgm:dir/>
          <dgm:resizeHandles val="exact"/>
        </dgm:presLayoutVars>
      </dgm:prSet>
      <dgm:spPr/>
    </dgm:pt>
    <dgm:pt modelId="{52BE7F16-407A-41A4-BE5D-6F06C76FB1EE}" type="pres">
      <dgm:prSet presAssocID="{BE8170E9-45BD-4EE3-A8BB-CFE9B04DB038}" presName="node" presStyleLbl="node1" presStyleIdx="0" presStyleCnt="5">
        <dgm:presLayoutVars>
          <dgm:bulletEnabled val="1"/>
        </dgm:presLayoutVars>
      </dgm:prSet>
      <dgm:spPr/>
      <dgm:t>
        <a:bodyPr/>
        <a:lstStyle/>
        <a:p>
          <a:endParaRPr lang="zh-CN" altLang="en-US"/>
        </a:p>
      </dgm:t>
    </dgm:pt>
    <dgm:pt modelId="{EDC5EDD7-A0EB-47CA-98C9-4CD45D5B84D8}" type="pres">
      <dgm:prSet presAssocID="{8A1A1C07-B400-4EEE-9433-2EFDDCB2B3EC}" presName="sibTrans" presStyleLbl="sibTrans2D1" presStyleIdx="0" presStyleCnt="4"/>
      <dgm:spPr/>
      <dgm:t>
        <a:bodyPr/>
        <a:lstStyle/>
        <a:p>
          <a:endParaRPr lang="zh-CN" altLang="en-US"/>
        </a:p>
      </dgm:t>
    </dgm:pt>
    <dgm:pt modelId="{84A268D0-380A-4423-9C64-6278F20C890C}" type="pres">
      <dgm:prSet presAssocID="{8A1A1C07-B400-4EEE-9433-2EFDDCB2B3EC}" presName="connectorText" presStyleLbl="sibTrans2D1" presStyleIdx="0" presStyleCnt="4"/>
      <dgm:spPr/>
      <dgm:t>
        <a:bodyPr/>
        <a:lstStyle/>
        <a:p>
          <a:endParaRPr lang="zh-CN" altLang="en-US"/>
        </a:p>
      </dgm:t>
    </dgm:pt>
    <dgm:pt modelId="{4B692B4E-AF1B-48C2-9211-85ADCD0BBF2A}" type="pres">
      <dgm:prSet presAssocID="{9E0A1401-3101-45A6-9D24-BC5A5503E20A}" presName="node" presStyleLbl="node1" presStyleIdx="1" presStyleCnt="5">
        <dgm:presLayoutVars>
          <dgm:bulletEnabled val="1"/>
        </dgm:presLayoutVars>
      </dgm:prSet>
      <dgm:spPr/>
      <dgm:t>
        <a:bodyPr/>
        <a:lstStyle/>
        <a:p>
          <a:endParaRPr lang="zh-CN" altLang="en-US"/>
        </a:p>
      </dgm:t>
    </dgm:pt>
    <dgm:pt modelId="{02A8CF85-539A-4122-AFEA-9AECA9753880}" type="pres">
      <dgm:prSet presAssocID="{24598C0D-839E-4E48-80CC-791665056365}" presName="sibTrans" presStyleLbl="sibTrans2D1" presStyleIdx="1" presStyleCnt="4"/>
      <dgm:spPr/>
      <dgm:t>
        <a:bodyPr/>
        <a:lstStyle/>
        <a:p>
          <a:endParaRPr lang="zh-CN" altLang="en-US"/>
        </a:p>
      </dgm:t>
    </dgm:pt>
    <dgm:pt modelId="{51D65E9A-4C40-499C-8AF6-C16942BB1752}" type="pres">
      <dgm:prSet presAssocID="{24598C0D-839E-4E48-80CC-791665056365}" presName="connectorText" presStyleLbl="sibTrans2D1" presStyleIdx="1" presStyleCnt="4"/>
      <dgm:spPr/>
      <dgm:t>
        <a:bodyPr/>
        <a:lstStyle/>
        <a:p>
          <a:endParaRPr lang="zh-CN" altLang="en-US"/>
        </a:p>
      </dgm:t>
    </dgm:pt>
    <dgm:pt modelId="{859253C4-CE88-41C9-AE6C-A7CBA1B61543}" type="pres">
      <dgm:prSet presAssocID="{6A8910CB-ABD1-47AB-A1FF-B55CADF94563}" presName="node" presStyleLbl="node1" presStyleIdx="2" presStyleCnt="5">
        <dgm:presLayoutVars>
          <dgm:bulletEnabled val="1"/>
        </dgm:presLayoutVars>
      </dgm:prSet>
      <dgm:spPr/>
      <dgm:t>
        <a:bodyPr/>
        <a:lstStyle/>
        <a:p>
          <a:endParaRPr lang="zh-CN" altLang="en-US"/>
        </a:p>
      </dgm:t>
    </dgm:pt>
    <dgm:pt modelId="{1DA84776-3C55-4630-80E6-1911C68BE7A0}" type="pres">
      <dgm:prSet presAssocID="{7F3EBE25-AA30-4E1D-A8C5-6826F39B2B30}" presName="sibTrans" presStyleLbl="sibTrans2D1" presStyleIdx="2" presStyleCnt="4"/>
      <dgm:spPr/>
      <dgm:t>
        <a:bodyPr/>
        <a:lstStyle/>
        <a:p>
          <a:endParaRPr lang="zh-CN" altLang="en-US"/>
        </a:p>
      </dgm:t>
    </dgm:pt>
    <dgm:pt modelId="{CFCF9BC1-6678-4F35-AE7C-056BACE537B8}" type="pres">
      <dgm:prSet presAssocID="{7F3EBE25-AA30-4E1D-A8C5-6826F39B2B30}" presName="connectorText" presStyleLbl="sibTrans2D1" presStyleIdx="2" presStyleCnt="4"/>
      <dgm:spPr/>
      <dgm:t>
        <a:bodyPr/>
        <a:lstStyle/>
        <a:p>
          <a:endParaRPr lang="zh-CN" altLang="en-US"/>
        </a:p>
      </dgm:t>
    </dgm:pt>
    <dgm:pt modelId="{EABEF115-AA6B-4104-98A4-F43F89F8BF6E}" type="pres">
      <dgm:prSet presAssocID="{9BF02601-E923-4408-AC14-57336B321A20}" presName="node" presStyleLbl="node1" presStyleIdx="3" presStyleCnt="5">
        <dgm:presLayoutVars>
          <dgm:bulletEnabled val="1"/>
        </dgm:presLayoutVars>
      </dgm:prSet>
      <dgm:spPr/>
      <dgm:t>
        <a:bodyPr/>
        <a:lstStyle/>
        <a:p>
          <a:endParaRPr lang="zh-CN" altLang="en-US"/>
        </a:p>
      </dgm:t>
    </dgm:pt>
    <dgm:pt modelId="{342526BF-910C-4BD0-B795-96E385EEB4C7}" type="pres">
      <dgm:prSet presAssocID="{37A16870-ACB4-45E8-9A8E-31EA70DCEB79}" presName="sibTrans" presStyleLbl="sibTrans2D1" presStyleIdx="3" presStyleCnt="4"/>
      <dgm:spPr/>
      <dgm:t>
        <a:bodyPr/>
        <a:lstStyle/>
        <a:p>
          <a:endParaRPr lang="zh-CN" altLang="en-US"/>
        </a:p>
      </dgm:t>
    </dgm:pt>
    <dgm:pt modelId="{DE29356B-211D-45D3-A30C-949103229ED3}" type="pres">
      <dgm:prSet presAssocID="{37A16870-ACB4-45E8-9A8E-31EA70DCEB79}" presName="connectorText" presStyleLbl="sibTrans2D1" presStyleIdx="3" presStyleCnt="4"/>
      <dgm:spPr/>
      <dgm:t>
        <a:bodyPr/>
        <a:lstStyle/>
        <a:p>
          <a:endParaRPr lang="zh-CN" altLang="en-US"/>
        </a:p>
      </dgm:t>
    </dgm:pt>
    <dgm:pt modelId="{D515F759-F9AA-4A53-A898-01020056350E}" type="pres">
      <dgm:prSet presAssocID="{F080B1B3-48B8-411A-BBE5-275BCBF6C4D5}" presName="node" presStyleLbl="node1" presStyleIdx="4" presStyleCnt="5">
        <dgm:presLayoutVars>
          <dgm:bulletEnabled val="1"/>
        </dgm:presLayoutVars>
      </dgm:prSet>
      <dgm:spPr/>
      <dgm:t>
        <a:bodyPr/>
        <a:lstStyle/>
        <a:p>
          <a:endParaRPr lang="zh-CN" altLang="en-US"/>
        </a:p>
      </dgm:t>
    </dgm:pt>
  </dgm:ptLst>
  <dgm:cxnLst>
    <dgm:cxn modelId="{3DD3F80D-E031-4DB2-9B4D-37114EA2A0FC}" type="presOf" srcId="{24598C0D-839E-4E48-80CC-791665056365}" destId="{51D65E9A-4C40-499C-8AF6-C16942BB1752}" srcOrd="1" destOrd="0" presId="urn:microsoft.com/office/officeart/2005/8/layout/process1"/>
    <dgm:cxn modelId="{1901A48F-0890-4BE2-9D60-A16428AB9983}" srcId="{51B751E8-0AB6-4128-BB10-3203AC467DD1}" destId="{9E0A1401-3101-45A6-9D24-BC5A5503E20A}" srcOrd="1" destOrd="0" parTransId="{0E5CF237-9474-4E58-A6DD-72B2494CE1E9}" sibTransId="{24598C0D-839E-4E48-80CC-791665056365}"/>
    <dgm:cxn modelId="{1E00EA9F-80C9-4394-A8B4-192FA77B74A9}" srcId="{51B751E8-0AB6-4128-BB10-3203AC467DD1}" destId="{F080B1B3-48B8-411A-BBE5-275BCBF6C4D5}" srcOrd="4" destOrd="0" parTransId="{7723825A-CEBC-4A10-86F8-EC9E53D073F6}" sibTransId="{C5AE9B7D-9511-480C-B326-67DA861797A5}"/>
    <dgm:cxn modelId="{86D08A61-D931-4B54-820A-B8078F84045F}" type="presOf" srcId="{8A1A1C07-B400-4EEE-9433-2EFDDCB2B3EC}" destId="{EDC5EDD7-A0EB-47CA-98C9-4CD45D5B84D8}" srcOrd="0" destOrd="0" presId="urn:microsoft.com/office/officeart/2005/8/layout/process1"/>
    <dgm:cxn modelId="{7028A4AD-0F06-45A2-95D6-9FC787895020}" type="presOf" srcId="{8A1A1C07-B400-4EEE-9433-2EFDDCB2B3EC}" destId="{84A268D0-380A-4423-9C64-6278F20C890C}" srcOrd="1" destOrd="0" presId="urn:microsoft.com/office/officeart/2005/8/layout/process1"/>
    <dgm:cxn modelId="{9DED02C4-74AC-4631-80F4-5EEE56BA9B90}" type="presOf" srcId="{37A16870-ACB4-45E8-9A8E-31EA70DCEB79}" destId="{DE29356B-211D-45D3-A30C-949103229ED3}" srcOrd="1" destOrd="0" presId="urn:microsoft.com/office/officeart/2005/8/layout/process1"/>
    <dgm:cxn modelId="{377F707E-751E-4B68-902F-AC38ED292839}" type="presOf" srcId="{9BF02601-E923-4408-AC14-57336B321A20}" destId="{EABEF115-AA6B-4104-98A4-F43F89F8BF6E}" srcOrd="0" destOrd="0" presId="urn:microsoft.com/office/officeart/2005/8/layout/process1"/>
    <dgm:cxn modelId="{E6A1D42A-A90B-4E46-8FC7-8BD697CBDBD0}" type="presOf" srcId="{6A8910CB-ABD1-47AB-A1FF-B55CADF94563}" destId="{859253C4-CE88-41C9-AE6C-A7CBA1B61543}" srcOrd="0" destOrd="0" presId="urn:microsoft.com/office/officeart/2005/8/layout/process1"/>
    <dgm:cxn modelId="{5CDFE614-5C56-4EC9-A27B-5A0601A0EA53}" type="presOf" srcId="{9E0A1401-3101-45A6-9D24-BC5A5503E20A}" destId="{4B692B4E-AF1B-48C2-9211-85ADCD0BBF2A}" srcOrd="0" destOrd="0" presId="urn:microsoft.com/office/officeart/2005/8/layout/process1"/>
    <dgm:cxn modelId="{D4FC96BD-AC24-4184-9975-743A6FE9CBD3}" type="presOf" srcId="{51B751E8-0AB6-4128-BB10-3203AC467DD1}" destId="{8B0B5D15-9158-45BB-BB7B-5BAEF5D95E3F}" srcOrd="0" destOrd="0" presId="urn:microsoft.com/office/officeart/2005/8/layout/process1"/>
    <dgm:cxn modelId="{FEE4BBE1-1638-479C-AA6F-F8BDF85CB741}" srcId="{51B751E8-0AB6-4128-BB10-3203AC467DD1}" destId="{BE8170E9-45BD-4EE3-A8BB-CFE9B04DB038}" srcOrd="0" destOrd="0" parTransId="{8516A13C-8A62-4BA2-AE3D-BB4D01A3777A}" sibTransId="{8A1A1C07-B400-4EEE-9433-2EFDDCB2B3EC}"/>
    <dgm:cxn modelId="{B852E9D8-C5ED-4715-92AB-9AAF7BF21522}" type="presOf" srcId="{7F3EBE25-AA30-4E1D-A8C5-6826F39B2B30}" destId="{1DA84776-3C55-4630-80E6-1911C68BE7A0}" srcOrd="0" destOrd="0" presId="urn:microsoft.com/office/officeart/2005/8/layout/process1"/>
    <dgm:cxn modelId="{33A09CEB-C2B9-4F2A-B944-DBC4E627A4AE}" srcId="{51B751E8-0AB6-4128-BB10-3203AC467DD1}" destId="{9BF02601-E923-4408-AC14-57336B321A20}" srcOrd="3" destOrd="0" parTransId="{9EB873C0-8661-44A1-8A1D-15366AF4582F}" sibTransId="{37A16870-ACB4-45E8-9A8E-31EA70DCEB79}"/>
    <dgm:cxn modelId="{A39B4BAF-D2D0-473A-8B22-BD0ADF36614B}" type="presOf" srcId="{F080B1B3-48B8-411A-BBE5-275BCBF6C4D5}" destId="{D515F759-F9AA-4A53-A898-01020056350E}" srcOrd="0" destOrd="0" presId="urn:microsoft.com/office/officeart/2005/8/layout/process1"/>
    <dgm:cxn modelId="{1915DD1E-9F84-4F24-A721-BF1ADB2D9FFA}" srcId="{51B751E8-0AB6-4128-BB10-3203AC467DD1}" destId="{6A8910CB-ABD1-47AB-A1FF-B55CADF94563}" srcOrd="2" destOrd="0" parTransId="{43B62E38-05D6-487E-B85D-11822B4996FB}" sibTransId="{7F3EBE25-AA30-4E1D-A8C5-6826F39B2B30}"/>
    <dgm:cxn modelId="{7B1A5A91-ED82-4C56-8097-DBD85FC42F2E}" type="presOf" srcId="{7F3EBE25-AA30-4E1D-A8C5-6826F39B2B30}" destId="{CFCF9BC1-6678-4F35-AE7C-056BACE537B8}" srcOrd="1" destOrd="0" presId="urn:microsoft.com/office/officeart/2005/8/layout/process1"/>
    <dgm:cxn modelId="{5695E166-8B8C-4880-9B81-4BFDEA1B6275}" type="presOf" srcId="{24598C0D-839E-4E48-80CC-791665056365}" destId="{02A8CF85-539A-4122-AFEA-9AECA9753880}" srcOrd="0" destOrd="0" presId="urn:microsoft.com/office/officeart/2005/8/layout/process1"/>
    <dgm:cxn modelId="{B391BBE7-C603-4368-AC83-443C26E48900}" type="presOf" srcId="{BE8170E9-45BD-4EE3-A8BB-CFE9B04DB038}" destId="{52BE7F16-407A-41A4-BE5D-6F06C76FB1EE}" srcOrd="0" destOrd="0" presId="urn:microsoft.com/office/officeart/2005/8/layout/process1"/>
    <dgm:cxn modelId="{A32BF6CB-F15E-47E1-8E75-725D4725BAF8}" type="presOf" srcId="{37A16870-ACB4-45E8-9A8E-31EA70DCEB79}" destId="{342526BF-910C-4BD0-B795-96E385EEB4C7}" srcOrd="0" destOrd="0" presId="urn:microsoft.com/office/officeart/2005/8/layout/process1"/>
    <dgm:cxn modelId="{9D6C4163-745A-46E2-BAED-1DC43D437015}" type="presParOf" srcId="{8B0B5D15-9158-45BB-BB7B-5BAEF5D95E3F}" destId="{52BE7F16-407A-41A4-BE5D-6F06C76FB1EE}" srcOrd="0" destOrd="0" presId="urn:microsoft.com/office/officeart/2005/8/layout/process1"/>
    <dgm:cxn modelId="{2DEB74AB-512B-43E9-B3B6-5B640BCDA7EA}" type="presParOf" srcId="{8B0B5D15-9158-45BB-BB7B-5BAEF5D95E3F}" destId="{EDC5EDD7-A0EB-47CA-98C9-4CD45D5B84D8}" srcOrd="1" destOrd="0" presId="urn:microsoft.com/office/officeart/2005/8/layout/process1"/>
    <dgm:cxn modelId="{75053293-DEA6-4DE9-AF23-0E8CE5A3F71C}" type="presParOf" srcId="{EDC5EDD7-A0EB-47CA-98C9-4CD45D5B84D8}" destId="{84A268D0-380A-4423-9C64-6278F20C890C}" srcOrd="0" destOrd="0" presId="urn:microsoft.com/office/officeart/2005/8/layout/process1"/>
    <dgm:cxn modelId="{04E504B3-680F-41CB-B651-3710545E2BEA}" type="presParOf" srcId="{8B0B5D15-9158-45BB-BB7B-5BAEF5D95E3F}" destId="{4B692B4E-AF1B-48C2-9211-85ADCD0BBF2A}" srcOrd="2" destOrd="0" presId="urn:microsoft.com/office/officeart/2005/8/layout/process1"/>
    <dgm:cxn modelId="{393A3F3C-6341-48C6-84F9-E45C88B6637E}" type="presParOf" srcId="{8B0B5D15-9158-45BB-BB7B-5BAEF5D95E3F}" destId="{02A8CF85-539A-4122-AFEA-9AECA9753880}" srcOrd="3" destOrd="0" presId="urn:microsoft.com/office/officeart/2005/8/layout/process1"/>
    <dgm:cxn modelId="{70D923A5-B8E1-4A45-AA39-B437E6A8F77E}" type="presParOf" srcId="{02A8CF85-539A-4122-AFEA-9AECA9753880}" destId="{51D65E9A-4C40-499C-8AF6-C16942BB1752}" srcOrd="0" destOrd="0" presId="urn:microsoft.com/office/officeart/2005/8/layout/process1"/>
    <dgm:cxn modelId="{18D27BA7-122E-4E08-917F-317CFFDA3E02}" type="presParOf" srcId="{8B0B5D15-9158-45BB-BB7B-5BAEF5D95E3F}" destId="{859253C4-CE88-41C9-AE6C-A7CBA1B61543}" srcOrd="4" destOrd="0" presId="urn:microsoft.com/office/officeart/2005/8/layout/process1"/>
    <dgm:cxn modelId="{995A58AE-5A26-4BCC-B259-41CC58DDE926}" type="presParOf" srcId="{8B0B5D15-9158-45BB-BB7B-5BAEF5D95E3F}" destId="{1DA84776-3C55-4630-80E6-1911C68BE7A0}" srcOrd="5" destOrd="0" presId="urn:microsoft.com/office/officeart/2005/8/layout/process1"/>
    <dgm:cxn modelId="{29ECCAC2-B526-41D0-90C3-EFA40CEF3FDF}" type="presParOf" srcId="{1DA84776-3C55-4630-80E6-1911C68BE7A0}" destId="{CFCF9BC1-6678-4F35-AE7C-056BACE537B8}" srcOrd="0" destOrd="0" presId="urn:microsoft.com/office/officeart/2005/8/layout/process1"/>
    <dgm:cxn modelId="{BDFB715C-D50A-4B7C-9C2A-5F6B76F594D5}" type="presParOf" srcId="{8B0B5D15-9158-45BB-BB7B-5BAEF5D95E3F}" destId="{EABEF115-AA6B-4104-98A4-F43F89F8BF6E}" srcOrd="6" destOrd="0" presId="urn:microsoft.com/office/officeart/2005/8/layout/process1"/>
    <dgm:cxn modelId="{D87E854E-C056-406E-B452-5A22F0C239FC}" type="presParOf" srcId="{8B0B5D15-9158-45BB-BB7B-5BAEF5D95E3F}" destId="{342526BF-910C-4BD0-B795-96E385EEB4C7}" srcOrd="7" destOrd="0" presId="urn:microsoft.com/office/officeart/2005/8/layout/process1"/>
    <dgm:cxn modelId="{9F3ED9DF-0AF9-40BF-A7C6-B8997F1AA573}" type="presParOf" srcId="{342526BF-910C-4BD0-B795-96E385EEB4C7}" destId="{DE29356B-211D-45D3-A30C-949103229ED3}" srcOrd="0" destOrd="0" presId="urn:microsoft.com/office/officeart/2005/8/layout/process1"/>
    <dgm:cxn modelId="{0D48F4E4-5028-4F68-B38A-3159627CEE96}" type="presParOf" srcId="{8B0B5D15-9158-45BB-BB7B-5BAEF5D95E3F}" destId="{D515F759-F9AA-4A53-A898-01020056350E}"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6A26EC-FA40-4E7E-8C8A-185F92720B2D}"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012CAC8B-A30B-45DE-8CBD-C4B491A0C3BE}">
      <dgm:prSet phldrT="[文本]"/>
      <dgm:spPr/>
      <dgm:t>
        <a:bodyPr/>
        <a:lstStyle/>
        <a:p>
          <a:r>
            <a:rPr lang="zh-CN" altLang="en-US" dirty="0" smtClean="0"/>
            <a:t>变更前</a:t>
          </a:r>
          <a:endParaRPr lang="zh-CN" altLang="en-US" dirty="0"/>
        </a:p>
      </dgm:t>
    </dgm:pt>
    <dgm:pt modelId="{81EF6A1A-5916-4BFA-8CCF-03A98E602C0A}" type="parTrans" cxnId="{9BC32A72-1986-48EF-BDDC-3041352DA8E2}">
      <dgm:prSet/>
      <dgm:spPr/>
      <dgm:t>
        <a:bodyPr/>
        <a:lstStyle/>
        <a:p>
          <a:endParaRPr lang="zh-CN" altLang="en-US"/>
        </a:p>
      </dgm:t>
    </dgm:pt>
    <dgm:pt modelId="{43A85CF3-6EE1-4F1B-8B54-1063BBC7E9E6}" type="sibTrans" cxnId="{9BC32A72-1986-48EF-BDDC-3041352DA8E2}">
      <dgm:prSet/>
      <dgm:spPr/>
      <dgm:t>
        <a:bodyPr/>
        <a:lstStyle/>
        <a:p>
          <a:endParaRPr lang="zh-CN" altLang="en-US"/>
        </a:p>
      </dgm:t>
    </dgm:pt>
    <dgm:pt modelId="{BFFCBF92-03A5-4F24-8AC7-164BF908455C}">
      <dgm:prSet phldrT="[文本]"/>
      <dgm:spPr/>
      <dgm:t>
        <a:bodyPr/>
        <a:lstStyle/>
        <a:p>
          <a:r>
            <a:rPr lang="zh-CN" altLang="en-US" dirty="0" smtClean="0"/>
            <a:t>查资料</a:t>
          </a:r>
          <a:endParaRPr lang="zh-CN" altLang="en-US" dirty="0"/>
        </a:p>
      </dgm:t>
    </dgm:pt>
    <dgm:pt modelId="{D9E0AE69-C252-4428-BF5A-DFC1FB916D78}" type="parTrans" cxnId="{364BEFE7-140F-45F0-8246-311A1D6C3350}">
      <dgm:prSet/>
      <dgm:spPr/>
      <dgm:t>
        <a:bodyPr/>
        <a:lstStyle/>
        <a:p>
          <a:endParaRPr lang="zh-CN" altLang="en-US"/>
        </a:p>
      </dgm:t>
    </dgm:pt>
    <dgm:pt modelId="{1ABEAEB2-2CC8-415C-A1E8-C94965674B2C}" type="sibTrans" cxnId="{364BEFE7-140F-45F0-8246-311A1D6C3350}">
      <dgm:prSet/>
      <dgm:spPr/>
      <dgm:t>
        <a:bodyPr/>
        <a:lstStyle/>
        <a:p>
          <a:endParaRPr lang="zh-CN" altLang="en-US"/>
        </a:p>
      </dgm:t>
    </dgm:pt>
    <dgm:pt modelId="{5FC8304E-CF69-4D97-8341-B86AB6DF38AB}">
      <dgm:prSet phldrT="[文本]"/>
      <dgm:spPr/>
      <dgm:t>
        <a:bodyPr/>
        <a:lstStyle/>
        <a:p>
          <a:r>
            <a:rPr lang="zh-CN" altLang="en-US" dirty="0" smtClean="0"/>
            <a:t>做实验</a:t>
          </a:r>
          <a:endParaRPr lang="zh-CN" altLang="en-US" dirty="0"/>
        </a:p>
      </dgm:t>
    </dgm:pt>
    <dgm:pt modelId="{DA5EAE20-C7AF-445B-BE08-EFF6C7510F04}" type="parTrans" cxnId="{0B4DD732-9FA5-4C14-9D22-BEE2BF330AA0}">
      <dgm:prSet/>
      <dgm:spPr/>
      <dgm:t>
        <a:bodyPr/>
        <a:lstStyle/>
        <a:p>
          <a:endParaRPr lang="zh-CN" altLang="en-US"/>
        </a:p>
      </dgm:t>
    </dgm:pt>
    <dgm:pt modelId="{E96DB314-70C9-481C-9E2B-49F63A6DF72F}" type="sibTrans" cxnId="{0B4DD732-9FA5-4C14-9D22-BEE2BF330AA0}">
      <dgm:prSet/>
      <dgm:spPr/>
      <dgm:t>
        <a:bodyPr/>
        <a:lstStyle/>
        <a:p>
          <a:endParaRPr lang="zh-CN" altLang="en-US"/>
        </a:p>
      </dgm:t>
    </dgm:pt>
    <dgm:pt modelId="{F852F4C4-6D9B-4F6E-8AA0-A0C765152B72}">
      <dgm:prSet phldrT="[文本]"/>
      <dgm:spPr/>
      <dgm:t>
        <a:bodyPr/>
        <a:lstStyle/>
        <a:p>
          <a:r>
            <a:rPr lang="zh-CN" altLang="en-US" dirty="0" smtClean="0"/>
            <a:t>变更中</a:t>
          </a:r>
          <a:endParaRPr lang="zh-CN" altLang="en-US" dirty="0"/>
        </a:p>
      </dgm:t>
    </dgm:pt>
    <dgm:pt modelId="{BC8094A9-16EC-4661-8B99-C10EBC32F8B1}" type="parTrans" cxnId="{375259B6-115E-499F-975A-A9E17F0E538A}">
      <dgm:prSet/>
      <dgm:spPr/>
      <dgm:t>
        <a:bodyPr/>
        <a:lstStyle/>
        <a:p>
          <a:endParaRPr lang="zh-CN" altLang="en-US"/>
        </a:p>
      </dgm:t>
    </dgm:pt>
    <dgm:pt modelId="{D97B8C10-1F91-4520-9786-46AD4D014F73}" type="sibTrans" cxnId="{375259B6-115E-499F-975A-A9E17F0E538A}">
      <dgm:prSet/>
      <dgm:spPr/>
      <dgm:t>
        <a:bodyPr/>
        <a:lstStyle/>
        <a:p>
          <a:endParaRPr lang="zh-CN" altLang="en-US"/>
        </a:p>
      </dgm:t>
    </dgm:pt>
    <dgm:pt modelId="{6D0A9EB0-FFDA-4A36-91DA-1C64F40E4459}">
      <dgm:prSet phldrT="[文本]"/>
      <dgm:spPr/>
      <dgm:t>
        <a:bodyPr/>
        <a:lstStyle/>
        <a:p>
          <a:r>
            <a:rPr lang="zh-CN" altLang="en-US" dirty="0" smtClean="0"/>
            <a:t>操作手册</a:t>
          </a:r>
          <a:endParaRPr lang="zh-CN" altLang="en-US" dirty="0"/>
        </a:p>
      </dgm:t>
    </dgm:pt>
    <dgm:pt modelId="{4EAD3B9B-AB52-4955-B1FD-23FA740E5C83}" type="parTrans" cxnId="{8B6E9508-C06F-42B4-92D2-FD608209B251}">
      <dgm:prSet/>
      <dgm:spPr/>
      <dgm:t>
        <a:bodyPr/>
        <a:lstStyle/>
        <a:p>
          <a:endParaRPr lang="zh-CN" altLang="en-US"/>
        </a:p>
      </dgm:t>
    </dgm:pt>
    <dgm:pt modelId="{A3F21553-04CB-44E0-A383-A539F568915B}" type="sibTrans" cxnId="{8B6E9508-C06F-42B4-92D2-FD608209B251}">
      <dgm:prSet/>
      <dgm:spPr/>
      <dgm:t>
        <a:bodyPr/>
        <a:lstStyle/>
        <a:p>
          <a:endParaRPr lang="zh-CN" altLang="en-US"/>
        </a:p>
      </dgm:t>
    </dgm:pt>
    <dgm:pt modelId="{1B715F5B-CA65-4743-B0F3-4CF336F87C34}">
      <dgm:prSet phldrT="[文本]"/>
      <dgm:spPr/>
      <dgm:t>
        <a:bodyPr/>
        <a:lstStyle/>
        <a:p>
          <a:r>
            <a:rPr lang="zh-CN" altLang="en-US" dirty="0" smtClean="0"/>
            <a:t>应对异常</a:t>
          </a:r>
          <a:endParaRPr lang="zh-CN" altLang="en-US" dirty="0"/>
        </a:p>
      </dgm:t>
    </dgm:pt>
    <dgm:pt modelId="{E1967A66-00D7-488D-A2EB-BAA2C5A66681}" type="parTrans" cxnId="{069839AE-F8B4-4D98-88E2-830794CDAB16}">
      <dgm:prSet/>
      <dgm:spPr/>
      <dgm:t>
        <a:bodyPr/>
        <a:lstStyle/>
        <a:p>
          <a:endParaRPr lang="zh-CN" altLang="en-US"/>
        </a:p>
      </dgm:t>
    </dgm:pt>
    <dgm:pt modelId="{0E975D5F-F510-42CE-95BB-6D89B0F35A7E}" type="sibTrans" cxnId="{069839AE-F8B4-4D98-88E2-830794CDAB16}">
      <dgm:prSet/>
      <dgm:spPr/>
      <dgm:t>
        <a:bodyPr/>
        <a:lstStyle/>
        <a:p>
          <a:endParaRPr lang="zh-CN" altLang="en-US"/>
        </a:p>
      </dgm:t>
    </dgm:pt>
    <dgm:pt modelId="{FD4FB83E-8EE8-4CDE-BB9B-748B1C76E510}">
      <dgm:prSet phldrT="[文本]"/>
      <dgm:spPr/>
      <dgm:t>
        <a:bodyPr/>
        <a:lstStyle/>
        <a:p>
          <a:r>
            <a:rPr lang="en-US" altLang="zh-CN" dirty="0" smtClean="0"/>
            <a:t> </a:t>
          </a:r>
          <a:r>
            <a:rPr lang="zh-CN" altLang="en-US" dirty="0" smtClean="0"/>
            <a:t>变更后</a:t>
          </a:r>
          <a:endParaRPr lang="zh-CN" altLang="en-US" dirty="0"/>
        </a:p>
      </dgm:t>
    </dgm:pt>
    <dgm:pt modelId="{3E430BA0-A83D-4FBE-B2EB-80EEE6156AE5}" type="parTrans" cxnId="{4FB51ACF-EDAF-43D2-A16B-1990641B1C2C}">
      <dgm:prSet/>
      <dgm:spPr/>
      <dgm:t>
        <a:bodyPr/>
        <a:lstStyle/>
        <a:p>
          <a:endParaRPr lang="zh-CN" altLang="en-US"/>
        </a:p>
      </dgm:t>
    </dgm:pt>
    <dgm:pt modelId="{64938150-5C05-437B-A90E-6BC577612B4B}" type="sibTrans" cxnId="{4FB51ACF-EDAF-43D2-A16B-1990641B1C2C}">
      <dgm:prSet/>
      <dgm:spPr/>
      <dgm:t>
        <a:bodyPr/>
        <a:lstStyle/>
        <a:p>
          <a:endParaRPr lang="zh-CN" altLang="en-US"/>
        </a:p>
      </dgm:t>
    </dgm:pt>
    <dgm:pt modelId="{D573DE05-E4DC-46A5-B016-747E0B2A098A}">
      <dgm:prSet phldrT="[文本]"/>
      <dgm:spPr/>
      <dgm:t>
        <a:bodyPr/>
        <a:lstStyle/>
        <a:p>
          <a:r>
            <a:rPr lang="zh-CN" altLang="en-US" dirty="0" smtClean="0"/>
            <a:t>信息收集对比</a:t>
          </a:r>
          <a:endParaRPr lang="zh-CN" altLang="en-US" dirty="0"/>
        </a:p>
      </dgm:t>
    </dgm:pt>
    <dgm:pt modelId="{D1795463-081A-4414-A75C-9DB35D78A441}" type="parTrans" cxnId="{6406C2A3-4ABE-414F-8742-7FCE1BF8B308}">
      <dgm:prSet/>
      <dgm:spPr/>
      <dgm:t>
        <a:bodyPr/>
        <a:lstStyle/>
        <a:p>
          <a:endParaRPr lang="zh-CN" altLang="en-US"/>
        </a:p>
      </dgm:t>
    </dgm:pt>
    <dgm:pt modelId="{C6BA2A16-E100-4307-8D7E-1057770CEC60}" type="sibTrans" cxnId="{6406C2A3-4ABE-414F-8742-7FCE1BF8B308}">
      <dgm:prSet/>
      <dgm:spPr/>
      <dgm:t>
        <a:bodyPr/>
        <a:lstStyle/>
        <a:p>
          <a:endParaRPr lang="zh-CN" altLang="en-US"/>
        </a:p>
      </dgm:t>
    </dgm:pt>
    <dgm:pt modelId="{D4DF30EA-E76B-4E5B-85B0-0EE89AFAC465}">
      <dgm:prSet phldrT="[文本]"/>
      <dgm:spPr/>
      <dgm:t>
        <a:bodyPr/>
        <a:lstStyle/>
        <a:p>
          <a:r>
            <a:rPr lang="zh-CN" altLang="en-US" dirty="0" smtClean="0"/>
            <a:t>写方案</a:t>
          </a:r>
          <a:r>
            <a:rPr lang="en-US" altLang="zh-CN" dirty="0" smtClean="0"/>
            <a:t>/</a:t>
          </a:r>
          <a:r>
            <a:rPr lang="zh-CN" altLang="en-US" dirty="0" smtClean="0"/>
            <a:t>脚本</a:t>
          </a:r>
          <a:endParaRPr lang="zh-CN" altLang="en-US" dirty="0"/>
        </a:p>
      </dgm:t>
    </dgm:pt>
    <dgm:pt modelId="{89A5C72B-7353-4557-81CA-1A7BF2EFBCBB}" type="parTrans" cxnId="{E9D898AD-F3B6-4627-9A45-5C814C205CF8}">
      <dgm:prSet/>
      <dgm:spPr/>
      <dgm:t>
        <a:bodyPr/>
        <a:lstStyle/>
        <a:p>
          <a:endParaRPr lang="zh-CN" altLang="en-US"/>
        </a:p>
      </dgm:t>
    </dgm:pt>
    <dgm:pt modelId="{49A4A782-578A-42A0-828A-22352D287A49}" type="sibTrans" cxnId="{E9D898AD-F3B6-4627-9A45-5C814C205CF8}">
      <dgm:prSet/>
      <dgm:spPr/>
      <dgm:t>
        <a:bodyPr/>
        <a:lstStyle/>
        <a:p>
          <a:endParaRPr lang="zh-CN" altLang="en-US"/>
        </a:p>
      </dgm:t>
    </dgm:pt>
    <dgm:pt modelId="{41EA9A4B-4A05-412C-9817-5CE1D58B3E54}">
      <dgm:prSet phldrT="[文本]"/>
      <dgm:spPr/>
      <dgm:t>
        <a:bodyPr/>
        <a:lstStyle/>
        <a:p>
          <a:r>
            <a:rPr lang="zh-CN" altLang="en-US" dirty="0" smtClean="0"/>
            <a:t>了解需求、风险</a:t>
          </a:r>
          <a:endParaRPr lang="zh-CN" altLang="en-US" dirty="0"/>
        </a:p>
      </dgm:t>
    </dgm:pt>
    <dgm:pt modelId="{4E3DBCCA-7B16-4175-AD81-BA89ADF59B75}" type="parTrans" cxnId="{0FF76697-5A03-470A-94A2-677A3BD7ACD2}">
      <dgm:prSet/>
      <dgm:spPr/>
      <dgm:t>
        <a:bodyPr/>
        <a:lstStyle/>
        <a:p>
          <a:endParaRPr lang="zh-CN" altLang="en-US"/>
        </a:p>
      </dgm:t>
    </dgm:pt>
    <dgm:pt modelId="{8300D727-B479-4C1F-A483-17B3DD646133}" type="sibTrans" cxnId="{0FF76697-5A03-470A-94A2-677A3BD7ACD2}">
      <dgm:prSet/>
      <dgm:spPr/>
      <dgm:t>
        <a:bodyPr/>
        <a:lstStyle/>
        <a:p>
          <a:endParaRPr lang="zh-CN" altLang="en-US"/>
        </a:p>
      </dgm:t>
    </dgm:pt>
    <dgm:pt modelId="{E9ED5D2A-729A-40B3-99AD-2843F5724D89}">
      <dgm:prSet phldrT="[文本]"/>
      <dgm:spPr/>
      <dgm:t>
        <a:bodyPr/>
        <a:lstStyle/>
        <a:p>
          <a:r>
            <a:rPr lang="zh-CN" altLang="en-US" dirty="0" smtClean="0"/>
            <a:t>验证</a:t>
          </a:r>
          <a:endParaRPr lang="zh-CN" altLang="en-US" dirty="0"/>
        </a:p>
      </dgm:t>
    </dgm:pt>
    <dgm:pt modelId="{747899C2-0C90-41F6-B3D0-8054D58F771B}" type="parTrans" cxnId="{CB115308-6AA7-4C32-A798-C721932118EE}">
      <dgm:prSet/>
      <dgm:spPr/>
      <dgm:t>
        <a:bodyPr/>
        <a:lstStyle/>
        <a:p>
          <a:endParaRPr lang="zh-CN" altLang="en-US"/>
        </a:p>
      </dgm:t>
    </dgm:pt>
    <dgm:pt modelId="{6F84EA90-C911-415D-A8E8-63567F26E3C2}" type="sibTrans" cxnId="{CB115308-6AA7-4C32-A798-C721932118EE}">
      <dgm:prSet/>
      <dgm:spPr/>
      <dgm:t>
        <a:bodyPr/>
        <a:lstStyle/>
        <a:p>
          <a:endParaRPr lang="zh-CN" altLang="en-US"/>
        </a:p>
      </dgm:t>
    </dgm:pt>
    <dgm:pt modelId="{76C4821C-5308-43F8-9AEE-41CE2B51A4B9}">
      <dgm:prSet phldrT="[文本]"/>
      <dgm:spPr/>
      <dgm:t>
        <a:bodyPr/>
        <a:lstStyle/>
        <a:p>
          <a:r>
            <a:rPr lang="zh-CN" altLang="en-US" dirty="0" smtClean="0"/>
            <a:t>收尾</a:t>
          </a:r>
          <a:endParaRPr lang="zh-CN" altLang="en-US" dirty="0"/>
        </a:p>
      </dgm:t>
    </dgm:pt>
    <dgm:pt modelId="{931FDB4C-4329-4421-9F68-AA83C6993ED2}" type="parTrans" cxnId="{373C0561-8CB7-4B55-8B6D-8F0402F9B9A4}">
      <dgm:prSet/>
      <dgm:spPr/>
      <dgm:t>
        <a:bodyPr/>
        <a:lstStyle/>
        <a:p>
          <a:endParaRPr lang="zh-CN" altLang="en-US"/>
        </a:p>
      </dgm:t>
    </dgm:pt>
    <dgm:pt modelId="{3798B8A6-175E-4DEF-8C56-38C843313DCA}" type="sibTrans" cxnId="{373C0561-8CB7-4B55-8B6D-8F0402F9B9A4}">
      <dgm:prSet/>
      <dgm:spPr/>
      <dgm:t>
        <a:bodyPr/>
        <a:lstStyle/>
        <a:p>
          <a:endParaRPr lang="zh-CN" altLang="en-US"/>
        </a:p>
      </dgm:t>
    </dgm:pt>
    <dgm:pt modelId="{122E64A0-CEB5-4BE0-9079-6F7FA989B1D7}">
      <dgm:prSet phldrT="[文本]"/>
      <dgm:spPr/>
      <dgm:t>
        <a:bodyPr/>
        <a:lstStyle/>
        <a:p>
          <a:r>
            <a:rPr lang="zh-CN" altLang="en-US" dirty="0" smtClean="0"/>
            <a:t>保障</a:t>
          </a:r>
          <a:endParaRPr lang="zh-CN" altLang="en-US" dirty="0"/>
        </a:p>
      </dgm:t>
    </dgm:pt>
    <dgm:pt modelId="{12890DE6-936A-417C-8E26-080D6C205FA2}" type="parTrans" cxnId="{70A3752B-BB01-47BB-A238-9472C7B101FA}">
      <dgm:prSet/>
      <dgm:spPr/>
      <dgm:t>
        <a:bodyPr/>
        <a:lstStyle/>
        <a:p>
          <a:endParaRPr lang="zh-CN" altLang="en-US"/>
        </a:p>
      </dgm:t>
    </dgm:pt>
    <dgm:pt modelId="{3EF9938C-3CEF-4901-98C5-C720EB6DEEB8}" type="sibTrans" cxnId="{70A3752B-BB01-47BB-A238-9472C7B101FA}">
      <dgm:prSet/>
      <dgm:spPr/>
      <dgm:t>
        <a:bodyPr/>
        <a:lstStyle/>
        <a:p>
          <a:endParaRPr lang="zh-CN" altLang="en-US"/>
        </a:p>
      </dgm:t>
    </dgm:pt>
    <dgm:pt modelId="{B10B4013-FF17-4E15-9ED5-2B1F0DE4B959}" type="pres">
      <dgm:prSet presAssocID="{D36A26EC-FA40-4E7E-8C8A-185F92720B2D}" presName="list" presStyleCnt="0">
        <dgm:presLayoutVars>
          <dgm:dir/>
          <dgm:animLvl val="lvl"/>
        </dgm:presLayoutVars>
      </dgm:prSet>
      <dgm:spPr/>
      <dgm:t>
        <a:bodyPr/>
        <a:lstStyle/>
        <a:p>
          <a:endParaRPr lang="zh-CN" altLang="en-US"/>
        </a:p>
      </dgm:t>
    </dgm:pt>
    <dgm:pt modelId="{3B47FF62-A32B-458B-8C68-740844123396}" type="pres">
      <dgm:prSet presAssocID="{012CAC8B-A30B-45DE-8CBD-C4B491A0C3BE}" presName="posSpace" presStyleCnt="0"/>
      <dgm:spPr/>
    </dgm:pt>
    <dgm:pt modelId="{327A957B-6238-40B3-AFAC-CB2E5A5DAA30}" type="pres">
      <dgm:prSet presAssocID="{012CAC8B-A30B-45DE-8CBD-C4B491A0C3BE}" presName="vertFlow" presStyleCnt="0"/>
      <dgm:spPr/>
    </dgm:pt>
    <dgm:pt modelId="{CE5AECDD-E0A7-4EA2-ABB8-B6C1E4096E9F}" type="pres">
      <dgm:prSet presAssocID="{012CAC8B-A30B-45DE-8CBD-C4B491A0C3BE}" presName="topSpace" presStyleCnt="0"/>
      <dgm:spPr/>
    </dgm:pt>
    <dgm:pt modelId="{71BB595A-D74D-4EBD-B74A-C7CA3E046E44}" type="pres">
      <dgm:prSet presAssocID="{012CAC8B-A30B-45DE-8CBD-C4B491A0C3BE}" presName="firstComp" presStyleCnt="0"/>
      <dgm:spPr/>
    </dgm:pt>
    <dgm:pt modelId="{BA299E93-9297-40DE-BF94-9988348E7544}" type="pres">
      <dgm:prSet presAssocID="{012CAC8B-A30B-45DE-8CBD-C4B491A0C3BE}" presName="firstChild" presStyleLbl="bgAccFollowNode1" presStyleIdx="0" presStyleCnt="10"/>
      <dgm:spPr/>
      <dgm:t>
        <a:bodyPr/>
        <a:lstStyle/>
        <a:p>
          <a:endParaRPr lang="zh-CN" altLang="en-US"/>
        </a:p>
      </dgm:t>
    </dgm:pt>
    <dgm:pt modelId="{383DADEB-7D3D-495D-A4B3-954BD2A17402}" type="pres">
      <dgm:prSet presAssocID="{012CAC8B-A30B-45DE-8CBD-C4B491A0C3BE}" presName="firstChildTx" presStyleLbl="bgAccFollowNode1" presStyleIdx="0" presStyleCnt="10">
        <dgm:presLayoutVars>
          <dgm:bulletEnabled val="1"/>
        </dgm:presLayoutVars>
      </dgm:prSet>
      <dgm:spPr/>
      <dgm:t>
        <a:bodyPr/>
        <a:lstStyle/>
        <a:p>
          <a:endParaRPr lang="zh-CN" altLang="en-US"/>
        </a:p>
      </dgm:t>
    </dgm:pt>
    <dgm:pt modelId="{46FCD120-303C-42A2-9BEC-510F0DF4003D}" type="pres">
      <dgm:prSet presAssocID="{BFFCBF92-03A5-4F24-8AC7-164BF908455C}" presName="comp" presStyleCnt="0"/>
      <dgm:spPr/>
    </dgm:pt>
    <dgm:pt modelId="{CF308BBE-B1DE-446E-A1BF-387A9273FC84}" type="pres">
      <dgm:prSet presAssocID="{BFFCBF92-03A5-4F24-8AC7-164BF908455C}" presName="child" presStyleLbl="bgAccFollowNode1" presStyleIdx="1" presStyleCnt="10"/>
      <dgm:spPr/>
      <dgm:t>
        <a:bodyPr/>
        <a:lstStyle/>
        <a:p>
          <a:endParaRPr lang="zh-CN" altLang="en-US"/>
        </a:p>
      </dgm:t>
    </dgm:pt>
    <dgm:pt modelId="{FCCDE25F-D7CC-4A45-8330-176C25A2E137}" type="pres">
      <dgm:prSet presAssocID="{BFFCBF92-03A5-4F24-8AC7-164BF908455C}" presName="childTx" presStyleLbl="bgAccFollowNode1" presStyleIdx="1" presStyleCnt="10">
        <dgm:presLayoutVars>
          <dgm:bulletEnabled val="1"/>
        </dgm:presLayoutVars>
      </dgm:prSet>
      <dgm:spPr/>
      <dgm:t>
        <a:bodyPr/>
        <a:lstStyle/>
        <a:p>
          <a:endParaRPr lang="zh-CN" altLang="en-US"/>
        </a:p>
      </dgm:t>
    </dgm:pt>
    <dgm:pt modelId="{D793FE30-CFD0-4277-98BF-796DAF29DC69}" type="pres">
      <dgm:prSet presAssocID="{5FC8304E-CF69-4D97-8341-B86AB6DF38AB}" presName="comp" presStyleCnt="0"/>
      <dgm:spPr/>
    </dgm:pt>
    <dgm:pt modelId="{BAF90097-AAE6-4F22-BBD6-FFC606B2408F}" type="pres">
      <dgm:prSet presAssocID="{5FC8304E-CF69-4D97-8341-B86AB6DF38AB}" presName="child" presStyleLbl="bgAccFollowNode1" presStyleIdx="2" presStyleCnt="10"/>
      <dgm:spPr/>
      <dgm:t>
        <a:bodyPr/>
        <a:lstStyle/>
        <a:p>
          <a:endParaRPr lang="zh-CN" altLang="en-US"/>
        </a:p>
      </dgm:t>
    </dgm:pt>
    <dgm:pt modelId="{2D8DEDA3-A91D-4244-9009-621EB5B12DAE}" type="pres">
      <dgm:prSet presAssocID="{5FC8304E-CF69-4D97-8341-B86AB6DF38AB}" presName="childTx" presStyleLbl="bgAccFollowNode1" presStyleIdx="2" presStyleCnt="10">
        <dgm:presLayoutVars>
          <dgm:bulletEnabled val="1"/>
        </dgm:presLayoutVars>
      </dgm:prSet>
      <dgm:spPr/>
      <dgm:t>
        <a:bodyPr/>
        <a:lstStyle/>
        <a:p>
          <a:endParaRPr lang="zh-CN" altLang="en-US"/>
        </a:p>
      </dgm:t>
    </dgm:pt>
    <dgm:pt modelId="{F9D64058-722B-4D12-A83C-04761DC769D8}" type="pres">
      <dgm:prSet presAssocID="{D4DF30EA-E76B-4E5B-85B0-0EE89AFAC465}" presName="comp" presStyleCnt="0"/>
      <dgm:spPr/>
    </dgm:pt>
    <dgm:pt modelId="{C2C71E5F-D641-408B-8F2D-635E1D204598}" type="pres">
      <dgm:prSet presAssocID="{D4DF30EA-E76B-4E5B-85B0-0EE89AFAC465}" presName="child" presStyleLbl="bgAccFollowNode1" presStyleIdx="3" presStyleCnt="10"/>
      <dgm:spPr/>
      <dgm:t>
        <a:bodyPr/>
        <a:lstStyle/>
        <a:p>
          <a:endParaRPr lang="zh-CN" altLang="en-US"/>
        </a:p>
      </dgm:t>
    </dgm:pt>
    <dgm:pt modelId="{C5E8A155-878A-4BE8-AA81-87670D71A005}" type="pres">
      <dgm:prSet presAssocID="{D4DF30EA-E76B-4E5B-85B0-0EE89AFAC465}" presName="childTx" presStyleLbl="bgAccFollowNode1" presStyleIdx="3" presStyleCnt="10">
        <dgm:presLayoutVars>
          <dgm:bulletEnabled val="1"/>
        </dgm:presLayoutVars>
      </dgm:prSet>
      <dgm:spPr/>
      <dgm:t>
        <a:bodyPr/>
        <a:lstStyle/>
        <a:p>
          <a:endParaRPr lang="zh-CN" altLang="en-US"/>
        </a:p>
      </dgm:t>
    </dgm:pt>
    <dgm:pt modelId="{86286107-894B-4DFD-91F9-0A3E384DC1C7}" type="pres">
      <dgm:prSet presAssocID="{012CAC8B-A30B-45DE-8CBD-C4B491A0C3BE}" presName="negSpace" presStyleCnt="0"/>
      <dgm:spPr/>
    </dgm:pt>
    <dgm:pt modelId="{22DE9A7C-CDEF-4650-BE08-B099D1D8BA1B}" type="pres">
      <dgm:prSet presAssocID="{012CAC8B-A30B-45DE-8CBD-C4B491A0C3BE}" presName="circle" presStyleLbl="node1" presStyleIdx="0" presStyleCnt="3"/>
      <dgm:spPr/>
      <dgm:t>
        <a:bodyPr/>
        <a:lstStyle/>
        <a:p>
          <a:endParaRPr lang="zh-CN" altLang="en-US"/>
        </a:p>
      </dgm:t>
    </dgm:pt>
    <dgm:pt modelId="{6C4C6F1B-F1F6-497A-8D5A-265DC0E1EBC2}" type="pres">
      <dgm:prSet presAssocID="{43A85CF3-6EE1-4F1B-8B54-1063BBC7E9E6}" presName="transSpace" presStyleCnt="0"/>
      <dgm:spPr/>
    </dgm:pt>
    <dgm:pt modelId="{1D8F40C6-8BC8-479E-8F85-79F8D0E4B87D}" type="pres">
      <dgm:prSet presAssocID="{F852F4C4-6D9B-4F6E-8AA0-A0C765152B72}" presName="posSpace" presStyleCnt="0"/>
      <dgm:spPr/>
    </dgm:pt>
    <dgm:pt modelId="{429C095A-63D0-492D-B2E5-1A8B354EC860}" type="pres">
      <dgm:prSet presAssocID="{F852F4C4-6D9B-4F6E-8AA0-A0C765152B72}" presName="vertFlow" presStyleCnt="0"/>
      <dgm:spPr/>
    </dgm:pt>
    <dgm:pt modelId="{0EC7F55B-D877-4B6A-B30A-980A6C54AA17}" type="pres">
      <dgm:prSet presAssocID="{F852F4C4-6D9B-4F6E-8AA0-A0C765152B72}" presName="topSpace" presStyleCnt="0"/>
      <dgm:spPr/>
    </dgm:pt>
    <dgm:pt modelId="{0FB99D5C-B79A-41D2-B8B1-BFC5ADE02413}" type="pres">
      <dgm:prSet presAssocID="{F852F4C4-6D9B-4F6E-8AA0-A0C765152B72}" presName="firstComp" presStyleCnt="0"/>
      <dgm:spPr/>
    </dgm:pt>
    <dgm:pt modelId="{2B25AE7C-F083-44B7-9BF3-72412D02937B}" type="pres">
      <dgm:prSet presAssocID="{F852F4C4-6D9B-4F6E-8AA0-A0C765152B72}" presName="firstChild" presStyleLbl="bgAccFollowNode1" presStyleIdx="4" presStyleCnt="10"/>
      <dgm:spPr/>
      <dgm:t>
        <a:bodyPr/>
        <a:lstStyle/>
        <a:p>
          <a:endParaRPr lang="zh-CN" altLang="en-US"/>
        </a:p>
      </dgm:t>
    </dgm:pt>
    <dgm:pt modelId="{7DE9FDCA-2FC2-4CB8-9FA5-201A0DB9F012}" type="pres">
      <dgm:prSet presAssocID="{F852F4C4-6D9B-4F6E-8AA0-A0C765152B72}" presName="firstChildTx" presStyleLbl="bgAccFollowNode1" presStyleIdx="4" presStyleCnt="10">
        <dgm:presLayoutVars>
          <dgm:bulletEnabled val="1"/>
        </dgm:presLayoutVars>
      </dgm:prSet>
      <dgm:spPr/>
      <dgm:t>
        <a:bodyPr/>
        <a:lstStyle/>
        <a:p>
          <a:endParaRPr lang="zh-CN" altLang="en-US"/>
        </a:p>
      </dgm:t>
    </dgm:pt>
    <dgm:pt modelId="{DB9EC1A5-D8E9-4ADC-AEA2-3BF7408C073B}" type="pres">
      <dgm:prSet presAssocID="{1B715F5B-CA65-4743-B0F3-4CF336F87C34}" presName="comp" presStyleCnt="0"/>
      <dgm:spPr/>
    </dgm:pt>
    <dgm:pt modelId="{C85BC77A-75CD-4A3A-BBA0-D8C356CB1D63}" type="pres">
      <dgm:prSet presAssocID="{1B715F5B-CA65-4743-B0F3-4CF336F87C34}" presName="child" presStyleLbl="bgAccFollowNode1" presStyleIdx="5" presStyleCnt="10"/>
      <dgm:spPr/>
      <dgm:t>
        <a:bodyPr/>
        <a:lstStyle/>
        <a:p>
          <a:endParaRPr lang="zh-CN" altLang="en-US"/>
        </a:p>
      </dgm:t>
    </dgm:pt>
    <dgm:pt modelId="{18DBE881-0CE2-4C22-96CB-CAA447D0B15A}" type="pres">
      <dgm:prSet presAssocID="{1B715F5B-CA65-4743-B0F3-4CF336F87C34}" presName="childTx" presStyleLbl="bgAccFollowNode1" presStyleIdx="5" presStyleCnt="10">
        <dgm:presLayoutVars>
          <dgm:bulletEnabled val="1"/>
        </dgm:presLayoutVars>
      </dgm:prSet>
      <dgm:spPr/>
      <dgm:t>
        <a:bodyPr/>
        <a:lstStyle/>
        <a:p>
          <a:endParaRPr lang="zh-CN" altLang="en-US"/>
        </a:p>
      </dgm:t>
    </dgm:pt>
    <dgm:pt modelId="{6C482409-5F3C-437B-A5F0-1B2B645F353E}" type="pres">
      <dgm:prSet presAssocID="{E9ED5D2A-729A-40B3-99AD-2843F5724D89}" presName="comp" presStyleCnt="0"/>
      <dgm:spPr/>
    </dgm:pt>
    <dgm:pt modelId="{6048B542-2445-4BB2-AB46-8832ED0FECB7}" type="pres">
      <dgm:prSet presAssocID="{E9ED5D2A-729A-40B3-99AD-2843F5724D89}" presName="child" presStyleLbl="bgAccFollowNode1" presStyleIdx="6" presStyleCnt="10"/>
      <dgm:spPr/>
      <dgm:t>
        <a:bodyPr/>
        <a:lstStyle/>
        <a:p>
          <a:endParaRPr lang="zh-CN" altLang="en-US"/>
        </a:p>
      </dgm:t>
    </dgm:pt>
    <dgm:pt modelId="{4F066F38-2618-4F03-AF5A-860A5DE3FB1C}" type="pres">
      <dgm:prSet presAssocID="{E9ED5D2A-729A-40B3-99AD-2843F5724D89}" presName="childTx" presStyleLbl="bgAccFollowNode1" presStyleIdx="6" presStyleCnt="10">
        <dgm:presLayoutVars>
          <dgm:bulletEnabled val="1"/>
        </dgm:presLayoutVars>
      </dgm:prSet>
      <dgm:spPr/>
      <dgm:t>
        <a:bodyPr/>
        <a:lstStyle/>
        <a:p>
          <a:endParaRPr lang="zh-CN" altLang="en-US"/>
        </a:p>
      </dgm:t>
    </dgm:pt>
    <dgm:pt modelId="{7EF8476F-0F9C-4BA1-ACD4-60B7CBF9DA93}" type="pres">
      <dgm:prSet presAssocID="{F852F4C4-6D9B-4F6E-8AA0-A0C765152B72}" presName="negSpace" presStyleCnt="0"/>
      <dgm:spPr/>
    </dgm:pt>
    <dgm:pt modelId="{C4BC5448-3B47-4F44-AA3F-AF356933D414}" type="pres">
      <dgm:prSet presAssocID="{F852F4C4-6D9B-4F6E-8AA0-A0C765152B72}" presName="circle" presStyleLbl="node1" presStyleIdx="1" presStyleCnt="3"/>
      <dgm:spPr/>
      <dgm:t>
        <a:bodyPr/>
        <a:lstStyle/>
        <a:p>
          <a:endParaRPr lang="zh-CN" altLang="en-US"/>
        </a:p>
      </dgm:t>
    </dgm:pt>
    <dgm:pt modelId="{681D299C-0E1D-4851-A2FD-5CF9693BEF10}" type="pres">
      <dgm:prSet presAssocID="{D97B8C10-1F91-4520-9786-46AD4D014F73}" presName="transSpace" presStyleCnt="0"/>
      <dgm:spPr/>
    </dgm:pt>
    <dgm:pt modelId="{038734AA-D39E-4595-BFBE-EA141816DF10}" type="pres">
      <dgm:prSet presAssocID="{FD4FB83E-8EE8-4CDE-BB9B-748B1C76E510}" presName="posSpace" presStyleCnt="0"/>
      <dgm:spPr/>
    </dgm:pt>
    <dgm:pt modelId="{B589E772-C701-4DD2-BF91-C34F5B92E1BB}" type="pres">
      <dgm:prSet presAssocID="{FD4FB83E-8EE8-4CDE-BB9B-748B1C76E510}" presName="vertFlow" presStyleCnt="0"/>
      <dgm:spPr/>
    </dgm:pt>
    <dgm:pt modelId="{F34C07AD-9D55-4326-9935-A2E0DDF9870E}" type="pres">
      <dgm:prSet presAssocID="{FD4FB83E-8EE8-4CDE-BB9B-748B1C76E510}" presName="topSpace" presStyleCnt="0"/>
      <dgm:spPr/>
    </dgm:pt>
    <dgm:pt modelId="{FA9E6C9C-B13D-4F7F-AC52-EAE5BC2BEB21}" type="pres">
      <dgm:prSet presAssocID="{FD4FB83E-8EE8-4CDE-BB9B-748B1C76E510}" presName="firstComp" presStyleCnt="0"/>
      <dgm:spPr/>
    </dgm:pt>
    <dgm:pt modelId="{748F88D1-CBF4-43D9-9B07-25D129318ACF}" type="pres">
      <dgm:prSet presAssocID="{FD4FB83E-8EE8-4CDE-BB9B-748B1C76E510}" presName="firstChild" presStyleLbl="bgAccFollowNode1" presStyleIdx="7" presStyleCnt="10"/>
      <dgm:spPr/>
      <dgm:t>
        <a:bodyPr/>
        <a:lstStyle/>
        <a:p>
          <a:endParaRPr lang="zh-CN" altLang="en-US"/>
        </a:p>
      </dgm:t>
    </dgm:pt>
    <dgm:pt modelId="{39FAFCFB-6768-45E6-9E1B-199AF5956113}" type="pres">
      <dgm:prSet presAssocID="{FD4FB83E-8EE8-4CDE-BB9B-748B1C76E510}" presName="firstChildTx" presStyleLbl="bgAccFollowNode1" presStyleIdx="7" presStyleCnt="10">
        <dgm:presLayoutVars>
          <dgm:bulletEnabled val="1"/>
        </dgm:presLayoutVars>
      </dgm:prSet>
      <dgm:spPr/>
      <dgm:t>
        <a:bodyPr/>
        <a:lstStyle/>
        <a:p>
          <a:endParaRPr lang="zh-CN" altLang="en-US"/>
        </a:p>
      </dgm:t>
    </dgm:pt>
    <dgm:pt modelId="{DE381F31-2C51-41DB-A17C-854A8D0F0CB2}" type="pres">
      <dgm:prSet presAssocID="{76C4821C-5308-43F8-9AEE-41CE2B51A4B9}" presName="comp" presStyleCnt="0"/>
      <dgm:spPr/>
    </dgm:pt>
    <dgm:pt modelId="{F794A8EB-56F3-41D5-8A6C-8644F6DAD27C}" type="pres">
      <dgm:prSet presAssocID="{76C4821C-5308-43F8-9AEE-41CE2B51A4B9}" presName="child" presStyleLbl="bgAccFollowNode1" presStyleIdx="8" presStyleCnt="10"/>
      <dgm:spPr/>
      <dgm:t>
        <a:bodyPr/>
        <a:lstStyle/>
        <a:p>
          <a:endParaRPr lang="zh-CN" altLang="en-US"/>
        </a:p>
      </dgm:t>
    </dgm:pt>
    <dgm:pt modelId="{D2A2E373-F2A7-413B-8380-8F13BE15D827}" type="pres">
      <dgm:prSet presAssocID="{76C4821C-5308-43F8-9AEE-41CE2B51A4B9}" presName="childTx" presStyleLbl="bgAccFollowNode1" presStyleIdx="8" presStyleCnt="10">
        <dgm:presLayoutVars>
          <dgm:bulletEnabled val="1"/>
        </dgm:presLayoutVars>
      </dgm:prSet>
      <dgm:spPr/>
      <dgm:t>
        <a:bodyPr/>
        <a:lstStyle/>
        <a:p>
          <a:endParaRPr lang="zh-CN" altLang="en-US"/>
        </a:p>
      </dgm:t>
    </dgm:pt>
    <dgm:pt modelId="{B4412E33-6505-49CD-9190-FF4E7EAEDCA6}" type="pres">
      <dgm:prSet presAssocID="{122E64A0-CEB5-4BE0-9079-6F7FA989B1D7}" presName="comp" presStyleCnt="0"/>
      <dgm:spPr/>
    </dgm:pt>
    <dgm:pt modelId="{4B6F79A8-A652-41B5-AD9F-418A948C0B04}" type="pres">
      <dgm:prSet presAssocID="{122E64A0-CEB5-4BE0-9079-6F7FA989B1D7}" presName="child" presStyleLbl="bgAccFollowNode1" presStyleIdx="9" presStyleCnt="10"/>
      <dgm:spPr/>
      <dgm:t>
        <a:bodyPr/>
        <a:lstStyle/>
        <a:p>
          <a:endParaRPr lang="zh-CN" altLang="en-US"/>
        </a:p>
      </dgm:t>
    </dgm:pt>
    <dgm:pt modelId="{CECAB11F-5D80-4DD9-A088-AF907C183656}" type="pres">
      <dgm:prSet presAssocID="{122E64A0-CEB5-4BE0-9079-6F7FA989B1D7}" presName="childTx" presStyleLbl="bgAccFollowNode1" presStyleIdx="9" presStyleCnt="10">
        <dgm:presLayoutVars>
          <dgm:bulletEnabled val="1"/>
        </dgm:presLayoutVars>
      </dgm:prSet>
      <dgm:spPr/>
      <dgm:t>
        <a:bodyPr/>
        <a:lstStyle/>
        <a:p>
          <a:endParaRPr lang="zh-CN" altLang="en-US"/>
        </a:p>
      </dgm:t>
    </dgm:pt>
    <dgm:pt modelId="{D01C48F2-F2BB-4332-8A2A-F5D28A867565}" type="pres">
      <dgm:prSet presAssocID="{FD4FB83E-8EE8-4CDE-BB9B-748B1C76E510}" presName="negSpace" presStyleCnt="0"/>
      <dgm:spPr/>
    </dgm:pt>
    <dgm:pt modelId="{26548324-63C5-4246-B115-20253A17F5AE}" type="pres">
      <dgm:prSet presAssocID="{FD4FB83E-8EE8-4CDE-BB9B-748B1C76E510}" presName="circle" presStyleLbl="node1" presStyleIdx="2" presStyleCnt="3"/>
      <dgm:spPr/>
      <dgm:t>
        <a:bodyPr/>
        <a:lstStyle/>
        <a:p>
          <a:endParaRPr lang="zh-CN" altLang="en-US"/>
        </a:p>
      </dgm:t>
    </dgm:pt>
  </dgm:ptLst>
  <dgm:cxnLst>
    <dgm:cxn modelId="{FF515604-6DE7-49BF-AEE9-2A16C63B1B5B}" type="presOf" srcId="{76C4821C-5308-43F8-9AEE-41CE2B51A4B9}" destId="{D2A2E373-F2A7-413B-8380-8F13BE15D827}" srcOrd="1" destOrd="0" presId="urn:microsoft.com/office/officeart/2005/8/layout/hList9"/>
    <dgm:cxn modelId="{008B4595-F841-4A3E-A7D6-FF26A3B81ED1}" type="presOf" srcId="{6D0A9EB0-FFDA-4A36-91DA-1C64F40E4459}" destId="{7DE9FDCA-2FC2-4CB8-9FA5-201A0DB9F012}" srcOrd="1" destOrd="0" presId="urn:microsoft.com/office/officeart/2005/8/layout/hList9"/>
    <dgm:cxn modelId="{9BC32A72-1986-48EF-BDDC-3041352DA8E2}" srcId="{D36A26EC-FA40-4E7E-8C8A-185F92720B2D}" destId="{012CAC8B-A30B-45DE-8CBD-C4B491A0C3BE}" srcOrd="0" destOrd="0" parTransId="{81EF6A1A-5916-4BFA-8CCF-03A98E602C0A}" sibTransId="{43A85CF3-6EE1-4F1B-8B54-1063BBC7E9E6}"/>
    <dgm:cxn modelId="{E9D898AD-F3B6-4627-9A45-5C814C205CF8}" srcId="{012CAC8B-A30B-45DE-8CBD-C4B491A0C3BE}" destId="{D4DF30EA-E76B-4E5B-85B0-0EE89AFAC465}" srcOrd="3" destOrd="0" parTransId="{89A5C72B-7353-4557-81CA-1A7BF2EFBCBB}" sibTransId="{49A4A782-578A-42A0-828A-22352D287A49}"/>
    <dgm:cxn modelId="{D3F5457D-C733-4CEA-BCCD-B3A364CEF05E}" type="presOf" srcId="{FD4FB83E-8EE8-4CDE-BB9B-748B1C76E510}" destId="{26548324-63C5-4246-B115-20253A17F5AE}" srcOrd="0" destOrd="0" presId="urn:microsoft.com/office/officeart/2005/8/layout/hList9"/>
    <dgm:cxn modelId="{375259B6-115E-499F-975A-A9E17F0E538A}" srcId="{D36A26EC-FA40-4E7E-8C8A-185F92720B2D}" destId="{F852F4C4-6D9B-4F6E-8AA0-A0C765152B72}" srcOrd="1" destOrd="0" parTransId="{BC8094A9-16EC-4661-8B99-C10EBC32F8B1}" sibTransId="{D97B8C10-1F91-4520-9786-46AD4D014F73}"/>
    <dgm:cxn modelId="{8281ECFC-8C77-4B00-997A-4DBE9D23FA1B}" type="presOf" srcId="{1B715F5B-CA65-4743-B0F3-4CF336F87C34}" destId="{C85BC77A-75CD-4A3A-BBA0-D8C356CB1D63}" srcOrd="0" destOrd="0" presId="urn:microsoft.com/office/officeart/2005/8/layout/hList9"/>
    <dgm:cxn modelId="{25ABD3D7-962C-4712-BD4C-ADC26074FFED}" type="presOf" srcId="{D4DF30EA-E76B-4E5B-85B0-0EE89AFAC465}" destId="{C5E8A155-878A-4BE8-AA81-87670D71A005}" srcOrd="1" destOrd="0" presId="urn:microsoft.com/office/officeart/2005/8/layout/hList9"/>
    <dgm:cxn modelId="{1E4006FC-977A-46D2-BE47-A1D27B69095F}" type="presOf" srcId="{BFFCBF92-03A5-4F24-8AC7-164BF908455C}" destId="{CF308BBE-B1DE-446E-A1BF-387A9273FC84}" srcOrd="0" destOrd="0" presId="urn:microsoft.com/office/officeart/2005/8/layout/hList9"/>
    <dgm:cxn modelId="{8B6E9508-C06F-42B4-92D2-FD608209B251}" srcId="{F852F4C4-6D9B-4F6E-8AA0-A0C765152B72}" destId="{6D0A9EB0-FFDA-4A36-91DA-1C64F40E4459}" srcOrd="0" destOrd="0" parTransId="{4EAD3B9B-AB52-4955-B1FD-23FA740E5C83}" sibTransId="{A3F21553-04CB-44E0-A383-A539F568915B}"/>
    <dgm:cxn modelId="{E6491272-0377-4B0B-80CC-420C233F1FFB}" type="presOf" srcId="{D36A26EC-FA40-4E7E-8C8A-185F92720B2D}" destId="{B10B4013-FF17-4E15-9ED5-2B1F0DE4B959}" srcOrd="0" destOrd="0" presId="urn:microsoft.com/office/officeart/2005/8/layout/hList9"/>
    <dgm:cxn modelId="{F3B253F7-6F87-4756-AEAC-F2DDA3A0C550}" type="presOf" srcId="{5FC8304E-CF69-4D97-8341-B86AB6DF38AB}" destId="{2D8DEDA3-A91D-4244-9009-621EB5B12DAE}" srcOrd="1" destOrd="0" presId="urn:microsoft.com/office/officeart/2005/8/layout/hList9"/>
    <dgm:cxn modelId="{069839AE-F8B4-4D98-88E2-830794CDAB16}" srcId="{F852F4C4-6D9B-4F6E-8AA0-A0C765152B72}" destId="{1B715F5B-CA65-4743-B0F3-4CF336F87C34}" srcOrd="1" destOrd="0" parTransId="{E1967A66-00D7-488D-A2EB-BAA2C5A66681}" sibTransId="{0E975D5F-F510-42CE-95BB-6D89B0F35A7E}"/>
    <dgm:cxn modelId="{CD55C818-AA7A-4A6B-BAD0-71B285DE6A1A}" type="presOf" srcId="{1B715F5B-CA65-4743-B0F3-4CF336F87C34}" destId="{18DBE881-0CE2-4C22-96CB-CAA447D0B15A}" srcOrd="1" destOrd="0" presId="urn:microsoft.com/office/officeart/2005/8/layout/hList9"/>
    <dgm:cxn modelId="{AD406319-C8FE-479A-9697-0F85BDD79E49}" type="presOf" srcId="{5FC8304E-CF69-4D97-8341-B86AB6DF38AB}" destId="{BAF90097-AAE6-4F22-BBD6-FFC606B2408F}" srcOrd="0" destOrd="0" presId="urn:microsoft.com/office/officeart/2005/8/layout/hList9"/>
    <dgm:cxn modelId="{699B0EFD-475C-40A0-BEF7-A5773D144CE6}" type="presOf" srcId="{E9ED5D2A-729A-40B3-99AD-2843F5724D89}" destId="{4F066F38-2618-4F03-AF5A-860A5DE3FB1C}" srcOrd="1" destOrd="0" presId="urn:microsoft.com/office/officeart/2005/8/layout/hList9"/>
    <dgm:cxn modelId="{A1D1C447-1ADA-42B8-8DDC-BEACE6984608}" type="presOf" srcId="{122E64A0-CEB5-4BE0-9079-6F7FA989B1D7}" destId="{CECAB11F-5D80-4DD9-A088-AF907C183656}" srcOrd="1" destOrd="0" presId="urn:microsoft.com/office/officeart/2005/8/layout/hList9"/>
    <dgm:cxn modelId="{75166BA8-7BB9-4946-9766-BC74BAC498E3}" type="presOf" srcId="{F852F4C4-6D9B-4F6E-8AA0-A0C765152B72}" destId="{C4BC5448-3B47-4F44-AA3F-AF356933D414}" srcOrd="0" destOrd="0" presId="urn:microsoft.com/office/officeart/2005/8/layout/hList9"/>
    <dgm:cxn modelId="{CB115308-6AA7-4C32-A798-C721932118EE}" srcId="{F852F4C4-6D9B-4F6E-8AA0-A0C765152B72}" destId="{E9ED5D2A-729A-40B3-99AD-2843F5724D89}" srcOrd="2" destOrd="0" parTransId="{747899C2-0C90-41F6-B3D0-8054D58F771B}" sibTransId="{6F84EA90-C911-415D-A8E8-63567F26E3C2}"/>
    <dgm:cxn modelId="{FC805157-B3F3-41E9-AB92-14E4B9DB6F98}" type="presOf" srcId="{E9ED5D2A-729A-40B3-99AD-2843F5724D89}" destId="{6048B542-2445-4BB2-AB46-8832ED0FECB7}" srcOrd="0" destOrd="0" presId="urn:microsoft.com/office/officeart/2005/8/layout/hList9"/>
    <dgm:cxn modelId="{4FB51ACF-EDAF-43D2-A16B-1990641B1C2C}" srcId="{D36A26EC-FA40-4E7E-8C8A-185F92720B2D}" destId="{FD4FB83E-8EE8-4CDE-BB9B-748B1C76E510}" srcOrd="2" destOrd="0" parTransId="{3E430BA0-A83D-4FBE-B2EB-80EEE6156AE5}" sibTransId="{64938150-5C05-437B-A90E-6BC577612B4B}"/>
    <dgm:cxn modelId="{70A3752B-BB01-47BB-A238-9472C7B101FA}" srcId="{FD4FB83E-8EE8-4CDE-BB9B-748B1C76E510}" destId="{122E64A0-CEB5-4BE0-9079-6F7FA989B1D7}" srcOrd="2" destOrd="0" parTransId="{12890DE6-936A-417C-8E26-080D6C205FA2}" sibTransId="{3EF9938C-3CEF-4901-98C5-C720EB6DEEB8}"/>
    <dgm:cxn modelId="{B0D63C4B-AF6E-40BA-A33C-6B3D1477FD0F}" type="presOf" srcId="{BFFCBF92-03A5-4F24-8AC7-164BF908455C}" destId="{FCCDE25F-D7CC-4A45-8330-176C25A2E137}" srcOrd="1" destOrd="0" presId="urn:microsoft.com/office/officeart/2005/8/layout/hList9"/>
    <dgm:cxn modelId="{C17B28BF-901B-4D03-B1E1-459D78DE83EE}" type="presOf" srcId="{D573DE05-E4DC-46A5-B016-747E0B2A098A}" destId="{39FAFCFB-6768-45E6-9E1B-199AF5956113}" srcOrd="1" destOrd="0" presId="urn:microsoft.com/office/officeart/2005/8/layout/hList9"/>
    <dgm:cxn modelId="{364BEFE7-140F-45F0-8246-311A1D6C3350}" srcId="{012CAC8B-A30B-45DE-8CBD-C4B491A0C3BE}" destId="{BFFCBF92-03A5-4F24-8AC7-164BF908455C}" srcOrd="1" destOrd="0" parTransId="{D9E0AE69-C252-4428-BF5A-DFC1FB916D78}" sibTransId="{1ABEAEB2-2CC8-415C-A1E8-C94965674B2C}"/>
    <dgm:cxn modelId="{987D1D00-124F-4C43-A136-5D9D2F52BC90}" type="presOf" srcId="{122E64A0-CEB5-4BE0-9079-6F7FA989B1D7}" destId="{4B6F79A8-A652-41B5-AD9F-418A948C0B04}" srcOrd="0" destOrd="0" presId="urn:microsoft.com/office/officeart/2005/8/layout/hList9"/>
    <dgm:cxn modelId="{373C0561-8CB7-4B55-8B6D-8F0402F9B9A4}" srcId="{FD4FB83E-8EE8-4CDE-BB9B-748B1C76E510}" destId="{76C4821C-5308-43F8-9AEE-41CE2B51A4B9}" srcOrd="1" destOrd="0" parTransId="{931FDB4C-4329-4421-9F68-AA83C6993ED2}" sibTransId="{3798B8A6-175E-4DEF-8C56-38C843313DCA}"/>
    <dgm:cxn modelId="{0FF76697-5A03-470A-94A2-677A3BD7ACD2}" srcId="{012CAC8B-A30B-45DE-8CBD-C4B491A0C3BE}" destId="{41EA9A4B-4A05-412C-9817-5CE1D58B3E54}" srcOrd="0" destOrd="0" parTransId="{4E3DBCCA-7B16-4175-AD81-BA89ADF59B75}" sibTransId="{8300D727-B479-4C1F-A483-17B3DD646133}"/>
    <dgm:cxn modelId="{F5CA3DC1-8B15-4304-9F6B-2B820FCC7579}" type="presOf" srcId="{D573DE05-E4DC-46A5-B016-747E0B2A098A}" destId="{748F88D1-CBF4-43D9-9B07-25D129318ACF}" srcOrd="0" destOrd="0" presId="urn:microsoft.com/office/officeart/2005/8/layout/hList9"/>
    <dgm:cxn modelId="{A8B6B78C-EA54-4D4C-B110-0F1A0EE163CB}" type="presOf" srcId="{D4DF30EA-E76B-4E5B-85B0-0EE89AFAC465}" destId="{C2C71E5F-D641-408B-8F2D-635E1D204598}" srcOrd="0" destOrd="0" presId="urn:microsoft.com/office/officeart/2005/8/layout/hList9"/>
    <dgm:cxn modelId="{2652F141-50D8-4BA7-BA57-8F5148BEB566}" type="presOf" srcId="{76C4821C-5308-43F8-9AEE-41CE2B51A4B9}" destId="{F794A8EB-56F3-41D5-8A6C-8644F6DAD27C}" srcOrd="0" destOrd="0" presId="urn:microsoft.com/office/officeart/2005/8/layout/hList9"/>
    <dgm:cxn modelId="{6406C2A3-4ABE-414F-8742-7FCE1BF8B308}" srcId="{FD4FB83E-8EE8-4CDE-BB9B-748B1C76E510}" destId="{D573DE05-E4DC-46A5-B016-747E0B2A098A}" srcOrd="0" destOrd="0" parTransId="{D1795463-081A-4414-A75C-9DB35D78A441}" sibTransId="{C6BA2A16-E100-4307-8D7E-1057770CEC60}"/>
    <dgm:cxn modelId="{62C9272F-7F00-4CB4-B309-E73B0E81ACDD}" type="presOf" srcId="{41EA9A4B-4A05-412C-9817-5CE1D58B3E54}" destId="{383DADEB-7D3D-495D-A4B3-954BD2A17402}" srcOrd="1" destOrd="0" presId="urn:microsoft.com/office/officeart/2005/8/layout/hList9"/>
    <dgm:cxn modelId="{AFE270D7-ABD9-431D-939B-68F5857C382B}" type="presOf" srcId="{6D0A9EB0-FFDA-4A36-91DA-1C64F40E4459}" destId="{2B25AE7C-F083-44B7-9BF3-72412D02937B}" srcOrd="0" destOrd="0" presId="urn:microsoft.com/office/officeart/2005/8/layout/hList9"/>
    <dgm:cxn modelId="{0B4DD732-9FA5-4C14-9D22-BEE2BF330AA0}" srcId="{012CAC8B-A30B-45DE-8CBD-C4B491A0C3BE}" destId="{5FC8304E-CF69-4D97-8341-B86AB6DF38AB}" srcOrd="2" destOrd="0" parTransId="{DA5EAE20-C7AF-445B-BE08-EFF6C7510F04}" sibTransId="{E96DB314-70C9-481C-9E2B-49F63A6DF72F}"/>
    <dgm:cxn modelId="{B5F7EF38-F847-4C79-AB03-4DB21442FC46}" type="presOf" srcId="{012CAC8B-A30B-45DE-8CBD-C4B491A0C3BE}" destId="{22DE9A7C-CDEF-4650-BE08-B099D1D8BA1B}" srcOrd="0" destOrd="0" presId="urn:microsoft.com/office/officeart/2005/8/layout/hList9"/>
    <dgm:cxn modelId="{90D5B648-B445-4310-9E03-A977DCC94E61}" type="presOf" srcId="{41EA9A4B-4A05-412C-9817-5CE1D58B3E54}" destId="{BA299E93-9297-40DE-BF94-9988348E7544}" srcOrd="0" destOrd="0" presId="urn:microsoft.com/office/officeart/2005/8/layout/hList9"/>
    <dgm:cxn modelId="{30579A30-032A-44FB-9EAE-ABA48128E97A}" type="presParOf" srcId="{B10B4013-FF17-4E15-9ED5-2B1F0DE4B959}" destId="{3B47FF62-A32B-458B-8C68-740844123396}" srcOrd="0" destOrd="0" presId="urn:microsoft.com/office/officeart/2005/8/layout/hList9"/>
    <dgm:cxn modelId="{7EA505AA-8AB9-41CF-8668-ADB997D6EBCF}" type="presParOf" srcId="{B10B4013-FF17-4E15-9ED5-2B1F0DE4B959}" destId="{327A957B-6238-40B3-AFAC-CB2E5A5DAA30}" srcOrd="1" destOrd="0" presId="urn:microsoft.com/office/officeart/2005/8/layout/hList9"/>
    <dgm:cxn modelId="{DBE5250F-37C9-4F1B-A90E-9AE7313D9F6D}" type="presParOf" srcId="{327A957B-6238-40B3-AFAC-CB2E5A5DAA30}" destId="{CE5AECDD-E0A7-4EA2-ABB8-B6C1E4096E9F}" srcOrd="0" destOrd="0" presId="urn:microsoft.com/office/officeart/2005/8/layout/hList9"/>
    <dgm:cxn modelId="{007CA735-0D17-41CB-9ABA-69DDD13E4C3F}" type="presParOf" srcId="{327A957B-6238-40B3-AFAC-CB2E5A5DAA30}" destId="{71BB595A-D74D-4EBD-B74A-C7CA3E046E44}" srcOrd="1" destOrd="0" presId="urn:microsoft.com/office/officeart/2005/8/layout/hList9"/>
    <dgm:cxn modelId="{E79E67A2-3453-4DB7-87CB-A26A82DD17B7}" type="presParOf" srcId="{71BB595A-D74D-4EBD-B74A-C7CA3E046E44}" destId="{BA299E93-9297-40DE-BF94-9988348E7544}" srcOrd="0" destOrd="0" presId="urn:microsoft.com/office/officeart/2005/8/layout/hList9"/>
    <dgm:cxn modelId="{0D309EB4-E66B-4B42-9FED-68FD9D913F96}" type="presParOf" srcId="{71BB595A-D74D-4EBD-B74A-C7CA3E046E44}" destId="{383DADEB-7D3D-495D-A4B3-954BD2A17402}" srcOrd="1" destOrd="0" presId="urn:microsoft.com/office/officeart/2005/8/layout/hList9"/>
    <dgm:cxn modelId="{F3CA6447-025F-481A-9B71-4A19EBBB0CE5}" type="presParOf" srcId="{327A957B-6238-40B3-AFAC-CB2E5A5DAA30}" destId="{46FCD120-303C-42A2-9BEC-510F0DF4003D}" srcOrd="2" destOrd="0" presId="urn:microsoft.com/office/officeart/2005/8/layout/hList9"/>
    <dgm:cxn modelId="{61347A39-0BC0-436F-BF0A-F9F0E8A9911F}" type="presParOf" srcId="{46FCD120-303C-42A2-9BEC-510F0DF4003D}" destId="{CF308BBE-B1DE-446E-A1BF-387A9273FC84}" srcOrd="0" destOrd="0" presId="urn:microsoft.com/office/officeart/2005/8/layout/hList9"/>
    <dgm:cxn modelId="{5D63BE3C-A759-4A0B-8D81-9E7EC22EB81F}" type="presParOf" srcId="{46FCD120-303C-42A2-9BEC-510F0DF4003D}" destId="{FCCDE25F-D7CC-4A45-8330-176C25A2E137}" srcOrd="1" destOrd="0" presId="urn:microsoft.com/office/officeart/2005/8/layout/hList9"/>
    <dgm:cxn modelId="{5B42D7B0-F1B6-4DAD-8F79-BC32DEAFDCBF}" type="presParOf" srcId="{327A957B-6238-40B3-AFAC-CB2E5A5DAA30}" destId="{D793FE30-CFD0-4277-98BF-796DAF29DC69}" srcOrd="3" destOrd="0" presId="urn:microsoft.com/office/officeart/2005/8/layout/hList9"/>
    <dgm:cxn modelId="{076059EA-EACD-4436-A85F-D5F3E89225ED}" type="presParOf" srcId="{D793FE30-CFD0-4277-98BF-796DAF29DC69}" destId="{BAF90097-AAE6-4F22-BBD6-FFC606B2408F}" srcOrd="0" destOrd="0" presId="urn:microsoft.com/office/officeart/2005/8/layout/hList9"/>
    <dgm:cxn modelId="{C658C6FA-4013-49F9-B385-DE6692D4E279}" type="presParOf" srcId="{D793FE30-CFD0-4277-98BF-796DAF29DC69}" destId="{2D8DEDA3-A91D-4244-9009-621EB5B12DAE}" srcOrd="1" destOrd="0" presId="urn:microsoft.com/office/officeart/2005/8/layout/hList9"/>
    <dgm:cxn modelId="{B0660301-F1EC-46ED-8B47-694340FE23FC}" type="presParOf" srcId="{327A957B-6238-40B3-AFAC-CB2E5A5DAA30}" destId="{F9D64058-722B-4D12-A83C-04761DC769D8}" srcOrd="4" destOrd="0" presId="urn:microsoft.com/office/officeart/2005/8/layout/hList9"/>
    <dgm:cxn modelId="{18A1DBC0-FDCC-450E-88B9-3DF7EE91E06B}" type="presParOf" srcId="{F9D64058-722B-4D12-A83C-04761DC769D8}" destId="{C2C71E5F-D641-408B-8F2D-635E1D204598}" srcOrd="0" destOrd="0" presId="urn:microsoft.com/office/officeart/2005/8/layout/hList9"/>
    <dgm:cxn modelId="{596D41EA-7F84-4C8D-91C9-3FBB11B38113}" type="presParOf" srcId="{F9D64058-722B-4D12-A83C-04761DC769D8}" destId="{C5E8A155-878A-4BE8-AA81-87670D71A005}" srcOrd="1" destOrd="0" presId="urn:microsoft.com/office/officeart/2005/8/layout/hList9"/>
    <dgm:cxn modelId="{09975DBE-B8D8-44CB-8E76-BD6C53EBE234}" type="presParOf" srcId="{B10B4013-FF17-4E15-9ED5-2B1F0DE4B959}" destId="{86286107-894B-4DFD-91F9-0A3E384DC1C7}" srcOrd="2" destOrd="0" presId="urn:microsoft.com/office/officeart/2005/8/layout/hList9"/>
    <dgm:cxn modelId="{2E41C8C2-81C1-429D-9D8C-AFACB3A4F4CF}" type="presParOf" srcId="{B10B4013-FF17-4E15-9ED5-2B1F0DE4B959}" destId="{22DE9A7C-CDEF-4650-BE08-B099D1D8BA1B}" srcOrd="3" destOrd="0" presId="urn:microsoft.com/office/officeart/2005/8/layout/hList9"/>
    <dgm:cxn modelId="{E1736595-4626-4795-893B-6332F92DEB4F}" type="presParOf" srcId="{B10B4013-FF17-4E15-9ED5-2B1F0DE4B959}" destId="{6C4C6F1B-F1F6-497A-8D5A-265DC0E1EBC2}" srcOrd="4" destOrd="0" presId="urn:microsoft.com/office/officeart/2005/8/layout/hList9"/>
    <dgm:cxn modelId="{725269C7-A318-46EF-B448-D68BFB9F1495}" type="presParOf" srcId="{B10B4013-FF17-4E15-9ED5-2B1F0DE4B959}" destId="{1D8F40C6-8BC8-479E-8F85-79F8D0E4B87D}" srcOrd="5" destOrd="0" presId="urn:microsoft.com/office/officeart/2005/8/layout/hList9"/>
    <dgm:cxn modelId="{A22DF2CF-DFC6-4A4F-BDE2-9C14119B62BB}" type="presParOf" srcId="{B10B4013-FF17-4E15-9ED5-2B1F0DE4B959}" destId="{429C095A-63D0-492D-B2E5-1A8B354EC860}" srcOrd="6" destOrd="0" presId="urn:microsoft.com/office/officeart/2005/8/layout/hList9"/>
    <dgm:cxn modelId="{7EEE9925-FFBA-437E-87A1-15467D1E1C8B}" type="presParOf" srcId="{429C095A-63D0-492D-B2E5-1A8B354EC860}" destId="{0EC7F55B-D877-4B6A-B30A-980A6C54AA17}" srcOrd="0" destOrd="0" presId="urn:microsoft.com/office/officeart/2005/8/layout/hList9"/>
    <dgm:cxn modelId="{C9E8D6E1-99FB-44A7-9500-DFEA2652CDBC}" type="presParOf" srcId="{429C095A-63D0-492D-B2E5-1A8B354EC860}" destId="{0FB99D5C-B79A-41D2-B8B1-BFC5ADE02413}" srcOrd="1" destOrd="0" presId="urn:microsoft.com/office/officeart/2005/8/layout/hList9"/>
    <dgm:cxn modelId="{55616172-3FBF-439E-9FA8-84BD488813C6}" type="presParOf" srcId="{0FB99D5C-B79A-41D2-B8B1-BFC5ADE02413}" destId="{2B25AE7C-F083-44B7-9BF3-72412D02937B}" srcOrd="0" destOrd="0" presId="urn:microsoft.com/office/officeart/2005/8/layout/hList9"/>
    <dgm:cxn modelId="{D6E9DE9A-14DE-4CF0-9F0B-06A848F4BB2C}" type="presParOf" srcId="{0FB99D5C-B79A-41D2-B8B1-BFC5ADE02413}" destId="{7DE9FDCA-2FC2-4CB8-9FA5-201A0DB9F012}" srcOrd="1" destOrd="0" presId="urn:microsoft.com/office/officeart/2005/8/layout/hList9"/>
    <dgm:cxn modelId="{E84B2954-3668-44A7-8777-899F35FABACD}" type="presParOf" srcId="{429C095A-63D0-492D-B2E5-1A8B354EC860}" destId="{DB9EC1A5-D8E9-4ADC-AEA2-3BF7408C073B}" srcOrd="2" destOrd="0" presId="urn:microsoft.com/office/officeart/2005/8/layout/hList9"/>
    <dgm:cxn modelId="{20D3F499-47D9-44A9-862B-6C3358C3F05A}" type="presParOf" srcId="{DB9EC1A5-D8E9-4ADC-AEA2-3BF7408C073B}" destId="{C85BC77A-75CD-4A3A-BBA0-D8C356CB1D63}" srcOrd="0" destOrd="0" presId="urn:microsoft.com/office/officeart/2005/8/layout/hList9"/>
    <dgm:cxn modelId="{1937A5B2-B6C1-40E7-A4B2-E0D389246319}" type="presParOf" srcId="{DB9EC1A5-D8E9-4ADC-AEA2-3BF7408C073B}" destId="{18DBE881-0CE2-4C22-96CB-CAA447D0B15A}" srcOrd="1" destOrd="0" presId="urn:microsoft.com/office/officeart/2005/8/layout/hList9"/>
    <dgm:cxn modelId="{EC42F934-3DD5-4C03-BAAD-C55DB9D5911F}" type="presParOf" srcId="{429C095A-63D0-492D-B2E5-1A8B354EC860}" destId="{6C482409-5F3C-437B-A5F0-1B2B645F353E}" srcOrd="3" destOrd="0" presId="urn:microsoft.com/office/officeart/2005/8/layout/hList9"/>
    <dgm:cxn modelId="{7F3A4FE2-9A07-4458-B644-5B077E5312D0}" type="presParOf" srcId="{6C482409-5F3C-437B-A5F0-1B2B645F353E}" destId="{6048B542-2445-4BB2-AB46-8832ED0FECB7}" srcOrd="0" destOrd="0" presId="urn:microsoft.com/office/officeart/2005/8/layout/hList9"/>
    <dgm:cxn modelId="{324F043C-7A69-4862-9386-EAE75E51D665}" type="presParOf" srcId="{6C482409-5F3C-437B-A5F0-1B2B645F353E}" destId="{4F066F38-2618-4F03-AF5A-860A5DE3FB1C}" srcOrd="1" destOrd="0" presId="urn:microsoft.com/office/officeart/2005/8/layout/hList9"/>
    <dgm:cxn modelId="{F5503A46-6116-4BD3-B876-DEABE2F4E30B}" type="presParOf" srcId="{B10B4013-FF17-4E15-9ED5-2B1F0DE4B959}" destId="{7EF8476F-0F9C-4BA1-ACD4-60B7CBF9DA93}" srcOrd="7" destOrd="0" presId="urn:microsoft.com/office/officeart/2005/8/layout/hList9"/>
    <dgm:cxn modelId="{432EEC73-7857-4BD2-A7A4-AF04CA4085B7}" type="presParOf" srcId="{B10B4013-FF17-4E15-9ED5-2B1F0DE4B959}" destId="{C4BC5448-3B47-4F44-AA3F-AF356933D414}" srcOrd="8" destOrd="0" presId="urn:microsoft.com/office/officeart/2005/8/layout/hList9"/>
    <dgm:cxn modelId="{A1AC36ED-C48D-4CD9-9CBD-87D4733E4053}" type="presParOf" srcId="{B10B4013-FF17-4E15-9ED5-2B1F0DE4B959}" destId="{681D299C-0E1D-4851-A2FD-5CF9693BEF10}" srcOrd="9" destOrd="0" presId="urn:microsoft.com/office/officeart/2005/8/layout/hList9"/>
    <dgm:cxn modelId="{4C1FA3DA-41F8-4FDB-BCBB-026D2D09E53A}" type="presParOf" srcId="{B10B4013-FF17-4E15-9ED5-2B1F0DE4B959}" destId="{038734AA-D39E-4595-BFBE-EA141816DF10}" srcOrd="10" destOrd="0" presId="urn:microsoft.com/office/officeart/2005/8/layout/hList9"/>
    <dgm:cxn modelId="{F70BE15E-1E62-4F03-9805-1A01979F9086}" type="presParOf" srcId="{B10B4013-FF17-4E15-9ED5-2B1F0DE4B959}" destId="{B589E772-C701-4DD2-BF91-C34F5B92E1BB}" srcOrd="11" destOrd="0" presId="urn:microsoft.com/office/officeart/2005/8/layout/hList9"/>
    <dgm:cxn modelId="{FF996512-0AC8-49D7-ABA7-F2AF1EA5F440}" type="presParOf" srcId="{B589E772-C701-4DD2-BF91-C34F5B92E1BB}" destId="{F34C07AD-9D55-4326-9935-A2E0DDF9870E}" srcOrd="0" destOrd="0" presId="urn:microsoft.com/office/officeart/2005/8/layout/hList9"/>
    <dgm:cxn modelId="{8D95AD99-DD5B-417F-8581-08B6B5B2A1C5}" type="presParOf" srcId="{B589E772-C701-4DD2-BF91-C34F5B92E1BB}" destId="{FA9E6C9C-B13D-4F7F-AC52-EAE5BC2BEB21}" srcOrd="1" destOrd="0" presId="urn:microsoft.com/office/officeart/2005/8/layout/hList9"/>
    <dgm:cxn modelId="{267CBA93-9EEC-421E-96F9-6EAEFCD393F6}" type="presParOf" srcId="{FA9E6C9C-B13D-4F7F-AC52-EAE5BC2BEB21}" destId="{748F88D1-CBF4-43D9-9B07-25D129318ACF}" srcOrd="0" destOrd="0" presId="urn:microsoft.com/office/officeart/2005/8/layout/hList9"/>
    <dgm:cxn modelId="{90F4A50C-367E-4EB3-B1CF-61C17BB851F5}" type="presParOf" srcId="{FA9E6C9C-B13D-4F7F-AC52-EAE5BC2BEB21}" destId="{39FAFCFB-6768-45E6-9E1B-199AF5956113}" srcOrd="1" destOrd="0" presId="urn:microsoft.com/office/officeart/2005/8/layout/hList9"/>
    <dgm:cxn modelId="{94CB9A04-1773-4134-B244-974A0041C5B9}" type="presParOf" srcId="{B589E772-C701-4DD2-BF91-C34F5B92E1BB}" destId="{DE381F31-2C51-41DB-A17C-854A8D0F0CB2}" srcOrd="2" destOrd="0" presId="urn:microsoft.com/office/officeart/2005/8/layout/hList9"/>
    <dgm:cxn modelId="{68105565-9B6F-413A-AAF0-90250FC05622}" type="presParOf" srcId="{DE381F31-2C51-41DB-A17C-854A8D0F0CB2}" destId="{F794A8EB-56F3-41D5-8A6C-8644F6DAD27C}" srcOrd="0" destOrd="0" presId="urn:microsoft.com/office/officeart/2005/8/layout/hList9"/>
    <dgm:cxn modelId="{E2A96121-B8F7-423D-AE0C-DD7F81C99A37}" type="presParOf" srcId="{DE381F31-2C51-41DB-A17C-854A8D0F0CB2}" destId="{D2A2E373-F2A7-413B-8380-8F13BE15D827}" srcOrd="1" destOrd="0" presId="urn:microsoft.com/office/officeart/2005/8/layout/hList9"/>
    <dgm:cxn modelId="{91837952-94EB-4653-929C-A73516E49754}" type="presParOf" srcId="{B589E772-C701-4DD2-BF91-C34F5B92E1BB}" destId="{B4412E33-6505-49CD-9190-FF4E7EAEDCA6}" srcOrd="3" destOrd="0" presId="urn:microsoft.com/office/officeart/2005/8/layout/hList9"/>
    <dgm:cxn modelId="{563887D4-CA35-4E3D-A323-758975368C24}" type="presParOf" srcId="{B4412E33-6505-49CD-9190-FF4E7EAEDCA6}" destId="{4B6F79A8-A652-41B5-AD9F-418A948C0B04}" srcOrd="0" destOrd="0" presId="urn:microsoft.com/office/officeart/2005/8/layout/hList9"/>
    <dgm:cxn modelId="{F142A362-4D93-4C0A-98F3-83D46F208FD2}" type="presParOf" srcId="{B4412E33-6505-49CD-9190-FF4E7EAEDCA6}" destId="{CECAB11F-5D80-4DD9-A088-AF907C183656}" srcOrd="1" destOrd="0" presId="urn:microsoft.com/office/officeart/2005/8/layout/hList9"/>
    <dgm:cxn modelId="{8E660440-67E5-469A-8144-D4F102669671}" type="presParOf" srcId="{B10B4013-FF17-4E15-9ED5-2B1F0DE4B959}" destId="{D01C48F2-F2BB-4332-8A2A-F5D28A867565}" srcOrd="12" destOrd="0" presId="urn:microsoft.com/office/officeart/2005/8/layout/hList9"/>
    <dgm:cxn modelId="{C915E632-FD17-4E55-B11A-4299B768D407}" type="presParOf" srcId="{B10B4013-FF17-4E15-9ED5-2B1F0DE4B959}" destId="{26548324-63C5-4246-B115-20253A17F5AE}" srcOrd="1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8AD2C2AC-1F6A-1167-EDF2-9DCB3767F7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3AE2C89D-4A7F-C691-9099-ACA8F84730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C23796-8ABB-4401-87AA-3C6A4670C624}" type="datetimeFigureOut">
              <a:rPr lang="zh-CN" altLang="en-US" smtClean="0"/>
              <a:pPr/>
              <a:t>2022/8/15</a:t>
            </a:fld>
            <a:endParaRPr lang="zh-CN" altLang="en-US"/>
          </a:p>
        </p:txBody>
      </p:sp>
      <p:sp>
        <p:nvSpPr>
          <p:cNvPr id="4" name="页脚占位符 3">
            <a:extLst>
              <a:ext uri="{FF2B5EF4-FFF2-40B4-BE49-F238E27FC236}">
                <a16:creationId xmlns="" xmlns:a16="http://schemas.microsoft.com/office/drawing/2014/main" id="{95AF2B93-A2C1-4863-CCE0-BA4ED1A40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945BE8F1-871A-9FCF-A19E-38B524BCD7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91AA776-27F7-4BA2-8F01-C27F4FC9B5B2}" type="slidenum">
              <a:rPr lang="zh-CN" altLang="en-US" smtClean="0"/>
              <a:pPr/>
              <a:t>‹#›</a:t>
            </a:fld>
            <a:endParaRPr lang="zh-CN" altLang="en-US"/>
          </a:p>
        </p:txBody>
      </p:sp>
    </p:spTree>
    <p:extLst>
      <p:ext uri="{BB962C8B-B14F-4D97-AF65-F5344CB8AC3E}">
        <p14:creationId xmlns:p14="http://schemas.microsoft.com/office/powerpoint/2010/main" val="3907341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2022/8/15</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1363230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9051563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15028" b="5267"/>
          <a:stretch>
            <a:fillRect/>
          </a:stretch>
        </p:blipFill>
        <p:spPr>
          <a:xfrm>
            <a:off x="-42490" y="-12703"/>
            <a:ext cx="12235691" cy="6872145"/>
          </a:xfrm>
          <a:prstGeom prst="rect">
            <a:avLst/>
          </a:prstGeom>
        </p:spPr>
      </p:pic>
      <p:sp>
        <p:nvSpPr>
          <p:cNvPr id="13" name="文本框 12"/>
          <p:cNvSpPr txBox="1"/>
          <p:nvPr userDrawn="1"/>
        </p:nvSpPr>
        <p:spPr>
          <a:xfrm>
            <a:off x="671195" y="2502535"/>
            <a:ext cx="6173742" cy="700961"/>
          </a:xfrm>
          <a:prstGeom prst="rect">
            <a:avLst/>
          </a:prstGeom>
          <a:noFill/>
        </p:spPr>
        <p:txBody>
          <a:bodyPr wrap="square" rtlCol="0">
            <a:spAutoFit/>
          </a:bodyPr>
          <a:lstStyle/>
          <a:p>
            <a:pPr algn="l"/>
            <a:r>
              <a:rPr lang="zh-CN" altLang="en-US" sz="3955" b="1" dirty="0">
                <a:solidFill>
                  <a:schemeClr val="bg1"/>
                </a:solidFill>
                <a:effectLst/>
                <a:latin typeface="微软雅黑" panose="020B0503020204020204" pitchFamily="34" charset="-122"/>
                <a:ea typeface="微软雅黑" panose="020B0503020204020204" pitchFamily="34" charset="-122"/>
              </a:rPr>
              <a:t>项</a:t>
            </a:r>
            <a:r>
              <a:rPr lang="zh-CN" altLang="en-US" sz="3955" b="1" dirty="0" smtClean="0">
                <a:solidFill>
                  <a:schemeClr val="bg1"/>
                </a:solidFill>
                <a:effectLst/>
                <a:latin typeface="微软雅黑" panose="020B0503020204020204" pitchFamily="34" charset="-122"/>
                <a:ea typeface="微软雅黑" panose="020B0503020204020204" pitchFamily="34" charset="-122"/>
              </a:rPr>
              <a:t>目</a:t>
            </a:r>
            <a:r>
              <a:rPr lang="en-US" altLang="zh-CN" sz="3955" b="1" dirty="0" smtClean="0">
                <a:solidFill>
                  <a:schemeClr val="bg1"/>
                </a:solidFill>
                <a:effectLst/>
                <a:latin typeface="微软雅黑" panose="020B0503020204020204" pitchFamily="34" charset="-122"/>
                <a:ea typeface="微软雅黑" panose="020B0503020204020204" pitchFamily="34" charset="-122"/>
              </a:rPr>
              <a:t>7 </a:t>
            </a:r>
            <a:r>
              <a:rPr lang="zh-CN" altLang="en-US" sz="3955" b="1" dirty="0" smtClean="0">
                <a:solidFill>
                  <a:schemeClr val="bg1"/>
                </a:solidFill>
                <a:effectLst/>
                <a:latin typeface="微软雅黑" panose="020B0503020204020204" pitchFamily="34" charset="-122"/>
                <a:ea typeface="微软雅黑" panose="020B0503020204020204" pitchFamily="34" charset="-122"/>
              </a:rPr>
              <a:t>运维网络系统</a:t>
            </a:r>
            <a:endParaRPr lang="en-US" altLang="zh-CN" sz="3955" b="1" dirty="0">
              <a:solidFill>
                <a:schemeClr val="bg1"/>
              </a:solidFill>
              <a:effectLst/>
              <a:latin typeface="微软雅黑" panose="020B0503020204020204" pitchFamily="34" charset="-122"/>
              <a:ea typeface="微软雅黑" panose="020B0503020204020204" pitchFamily="34" charset="-122"/>
            </a:endParaRPr>
          </a:p>
        </p:txBody>
      </p:sp>
      <p:cxnSp>
        <p:nvCxnSpPr>
          <p:cNvPr id="14" name="直接连接符 13"/>
          <p:cNvCxnSpPr/>
          <p:nvPr userDrawn="1"/>
        </p:nvCxnSpPr>
        <p:spPr>
          <a:xfrm>
            <a:off x="671099" y="3423027"/>
            <a:ext cx="1575530" cy="0"/>
          </a:xfrm>
          <a:prstGeom prst="line">
            <a:avLst/>
          </a:prstGeom>
          <a:noFill/>
          <a:ln w="6350" cap="flat" cmpd="sng" algn="ctr">
            <a:solidFill>
              <a:schemeClr val="bg1"/>
            </a:solidFill>
            <a:prstDash val="solid"/>
            <a:miter lim="800000"/>
          </a:ln>
          <a:effectLst/>
        </p:spPr>
      </p:cxnSp>
      <p:sp>
        <p:nvSpPr>
          <p:cNvPr id="17" name="矩形 16"/>
          <p:cNvSpPr/>
          <p:nvPr userDrawn="1"/>
        </p:nvSpPr>
        <p:spPr>
          <a:xfrm>
            <a:off x="671100" y="4934988"/>
            <a:ext cx="3682255" cy="6192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1" y="457296"/>
            <a:ext cx="3932624" cy="1600537"/>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698" y="987633"/>
            <a:ext cx="6172808" cy="4874650"/>
          </a:xfrm>
          <a:prstGeom prst="rect">
            <a:avLst/>
          </a:prstGeom>
        </p:spPr>
        <p:txBody>
          <a:bodyPr/>
          <a:lstStyle>
            <a:lvl1pPr marL="0" indent="0">
              <a:buNone/>
              <a:defRPr sz="3200"/>
            </a:lvl1pPr>
            <a:lvl2pPr marL="457835" indent="0">
              <a:buNone/>
              <a:defRPr sz="2800"/>
            </a:lvl2pPr>
            <a:lvl3pPr marL="914400" indent="0">
              <a:buNone/>
              <a:defRPr sz="2400"/>
            </a:lvl3pPr>
            <a:lvl4pPr marL="1372235" indent="0">
              <a:buNone/>
              <a:defRPr sz="2000"/>
            </a:lvl4pPr>
            <a:lvl5pPr marL="1828800" indent="0">
              <a:buNone/>
              <a:defRPr sz="2000"/>
            </a:lvl5pPr>
            <a:lvl6pPr marL="2286635" indent="0">
              <a:buNone/>
              <a:defRPr sz="2000"/>
            </a:lvl6pPr>
            <a:lvl7pPr marL="2743835" indent="0">
              <a:buNone/>
              <a:defRPr sz="2000"/>
            </a:lvl7pPr>
            <a:lvl8pPr marL="3201670" indent="0">
              <a:buNone/>
              <a:defRPr sz="2000"/>
            </a:lvl8pPr>
            <a:lvl9pPr marL="3658235" indent="0">
              <a:buNone/>
              <a:defRPr sz="2000"/>
            </a:lvl9pPr>
          </a:lstStyle>
          <a:p>
            <a:endParaRPr lang="zh-CN" altLang="en-US"/>
          </a:p>
        </p:txBody>
      </p:sp>
      <p:sp>
        <p:nvSpPr>
          <p:cNvPr id="4" name="文本占位符 3"/>
          <p:cNvSpPr>
            <a:spLocks noGrp="1"/>
          </p:cNvSpPr>
          <p:nvPr>
            <p:ph type="body" sz="half" idx="2" hasCustomPrompt="1"/>
          </p:nvPr>
        </p:nvSpPr>
        <p:spPr>
          <a:xfrm>
            <a:off x="839871" y="2057833"/>
            <a:ext cx="3932624" cy="3812390"/>
          </a:xfrm>
          <a:prstGeom prst="rect">
            <a:avLst/>
          </a:prstGeom>
        </p:spPr>
        <p:txBody>
          <a:bodyPr/>
          <a:lstStyle>
            <a:lvl1pPr marL="0" indent="0">
              <a:buNone/>
              <a:defRPr sz="1600"/>
            </a:lvl1pPr>
            <a:lvl2pPr marL="457835" indent="0">
              <a:buNone/>
              <a:defRPr sz="1400"/>
            </a:lvl2pPr>
            <a:lvl3pPr marL="914400" indent="0">
              <a:buNone/>
              <a:defRPr sz="1200"/>
            </a:lvl3pPr>
            <a:lvl4pPr marL="1372235" indent="0">
              <a:buNone/>
              <a:defRPr sz="1000"/>
            </a:lvl4pPr>
            <a:lvl5pPr marL="1828800" indent="0">
              <a:buNone/>
              <a:defRPr sz="1000"/>
            </a:lvl5pPr>
            <a:lvl6pPr marL="2286635" indent="0">
              <a:buNone/>
              <a:defRPr sz="1000"/>
            </a:lvl6pPr>
            <a:lvl7pPr marL="2743835" indent="0">
              <a:buNone/>
              <a:defRPr sz="1000"/>
            </a:lvl7pPr>
            <a:lvl8pPr marL="3201670" indent="0">
              <a:buNone/>
              <a:defRPr sz="1000"/>
            </a:lvl8pPr>
            <a:lvl9pPr marL="3658235"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pPr/>
              <a:t>2022/8/15</a:t>
            </a:fld>
            <a:endParaRPr lang="zh-CN" altLang="en-US"/>
          </a:p>
        </p:txBody>
      </p:sp>
      <p:sp>
        <p:nvSpPr>
          <p:cNvPr id="6" name="页脚占位符 5"/>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2"/>
            <a:ext cx="10516635" cy="1325842"/>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83" y="1826009"/>
            <a:ext cx="10516635" cy="4352253"/>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pPr/>
              <a:t>2022/8/15</a:t>
            </a:fld>
            <a:endParaRPr lang="zh-CN" altLang="en-US"/>
          </a:p>
        </p:txBody>
      </p:sp>
      <p:sp>
        <p:nvSpPr>
          <p:cNvPr id="5" name="页脚占位符 4"/>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5759" y="365202"/>
            <a:ext cx="2629159" cy="5813061"/>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83" y="365202"/>
            <a:ext cx="7735062" cy="5813061"/>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pPr/>
              <a:t>2022/8/15</a:t>
            </a:fld>
            <a:endParaRPr lang="zh-CN" altLang="en-US"/>
          </a:p>
        </p:txBody>
      </p:sp>
      <p:sp>
        <p:nvSpPr>
          <p:cNvPr id="5" name="页脚占位符 4"/>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2"/>
            <a:ext cx="10516635" cy="1325842"/>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83" y="1826009"/>
            <a:ext cx="10516635" cy="435225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pPr/>
              <a:t>2022/8/15</a:t>
            </a:fld>
            <a:endParaRPr lang="zh-CN" altLang="en-US"/>
          </a:p>
        </p:txBody>
      </p:sp>
      <p:sp>
        <p:nvSpPr>
          <p:cNvPr id="5" name="页脚占位符 4"/>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Freeform 5"/>
          <p:cNvSpPr/>
          <p:nvPr userDrawn="1"/>
        </p:nvSpPr>
        <p:spPr bwMode="auto">
          <a:xfrm>
            <a:off x="2481727" y="1827994"/>
            <a:ext cx="9709297" cy="1411187"/>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chemeClr val="tx2"/>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
        <p:nvSpPr>
          <p:cNvPr id="8" name="Freeform 6"/>
          <p:cNvSpPr/>
          <p:nvPr userDrawn="1"/>
        </p:nvSpPr>
        <p:spPr bwMode="auto">
          <a:xfrm>
            <a:off x="0" y="3838192"/>
            <a:ext cx="6223107" cy="128495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chemeClr val="tx2"/>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
        <p:nvSpPr>
          <p:cNvPr id="9" name="Freeform 7"/>
          <p:cNvSpPr/>
          <p:nvPr userDrawn="1"/>
        </p:nvSpPr>
        <p:spPr bwMode="auto">
          <a:xfrm>
            <a:off x="0" y="2321018"/>
            <a:ext cx="10173702" cy="223646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239BE5"/>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
        <p:nvSpPr>
          <p:cNvPr id="10" name="Freeform 8"/>
          <p:cNvSpPr/>
          <p:nvPr userDrawn="1"/>
        </p:nvSpPr>
        <p:spPr bwMode="auto">
          <a:xfrm>
            <a:off x="10783645" y="2212647"/>
            <a:ext cx="417787" cy="675227"/>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198DD4"/>
          </a:solidFill>
          <a:ln>
            <a:noFill/>
          </a:ln>
        </p:spPr>
        <p:txBody>
          <a:bodyPr lIns="61652" tIns="30825" rIns="61652" bIns="30825"/>
          <a:lstStyle/>
          <a:p>
            <a:endParaRPr lang="zh-CN" altLang="en-US" sz="1620">
              <a:solidFill>
                <a:srgbClr val="000000"/>
              </a:solidFill>
              <a:latin typeface="Arial" panose="020B0604020202020204"/>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2" presetClass="entr" presetSubtype="8"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300" fill="hold"/>
                                        <p:tgtEl>
                                          <p:spTgt spid="10"/>
                                        </p:tgtEl>
                                        <p:attrNameLst>
                                          <p:attrName>ppt_w</p:attrName>
                                        </p:attrNameLst>
                                      </p:cBhvr>
                                      <p:tavLst>
                                        <p:tav tm="0">
                                          <p:val>
                                            <p:fltVal val="0"/>
                                          </p:val>
                                        </p:tav>
                                        <p:tav tm="100000">
                                          <p:val>
                                            <p:strVal val="#ppt_w"/>
                                          </p:val>
                                        </p:tav>
                                      </p:tavLst>
                                    </p:anim>
                                    <p:anim calcmode="lin" valueType="num">
                                      <p:cBhvr>
                                        <p:cTn id="19" dur="300" fill="hold"/>
                                        <p:tgtEl>
                                          <p:spTgt spid="10"/>
                                        </p:tgtEl>
                                        <p:attrNameLst>
                                          <p:attrName>ppt_h</p:attrName>
                                        </p:attrNameLst>
                                      </p:cBhvr>
                                      <p:tavLst>
                                        <p:tav tm="0">
                                          <p:val>
                                            <p:fltVal val="0"/>
                                          </p:val>
                                        </p:tav>
                                        <p:tav tm="100000">
                                          <p:val>
                                            <p:strVal val="#ppt_h"/>
                                          </p:val>
                                        </p:tav>
                                      </p:tavLst>
                                    </p:anim>
                                    <p:anim calcmode="lin" valueType="num">
                                      <p:cBhvr>
                                        <p:cTn id="20" dur="300" fill="hold"/>
                                        <p:tgtEl>
                                          <p:spTgt spid="10"/>
                                        </p:tgtEl>
                                        <p:attrNameLst>
                                          <p:attrName>style.rotation</p:attrName>
                                        </p:attrNameLst>
                                      </p:cBhvr>
                                      <p:tavLst>
                                        <p:tav tm="0">
                                          <p:val>
                                            <p:fltVal val="90"/>
                                          </p:val>
                                        </p:tav>
                                        <p:tav tm="100000">
                                          <p:val>
                                            <p:fltVal val="0"/>
                                          </p:val>
                                        </p:tav>
                                      </p:tavLst>
                                    </p:anim>
                                    <p:animEffect transition="in" filter="fade">
                                      <p:cBhvr>
                                        <p:cTn id="2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3"/>
            <a:ext cx="4505769" cy="434253"/>
          </a:xfrm>
          <a:prstGeom prst="rect">
            <a:avLst/>
          </a:prstGeom>
        </p:spPr>
        <p:txBody>
          <a:bodyPr/>
          <a:lstStyle>
            <a:lvl1pPr>
              <a:defRPr sz="2800" b="1">
                <a:solidFill>
                  <a:schemeClr val="accent2"/>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pPr/>
              <a:t>2022/8/15</a:t>
            </a:fld>
            <a:endParaRPr lang="zh-CN" altLang="en-US"/>
          </a:p>
        </p:txBody>
      </p:sp>
      <p:sp>
        <p:nvSpPr>
          <p:cNvPr id="4" name="页脚占位符 3"/>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pPr/>
              <a:t>‹#›</a:t>
            </a:fld>
            <a:endParaRPr lang="zh-CN" altLang="en-US"/>
          </a:p>
        </p:txBody>
      </p:sp>
      <p:sp>
        <p:nvSpPr>
          <p:cNvPr id="6" name="矩形 5"/>
          <p:cNvSpPr/>
          <p:nvPr userDrawn="1"/>
        </p:nvSpPr>
        <p:spPr>
          <a:xfrm>
            <a:off x="299292" y="365202"/>
            <a:ext cx="350376" cy="35041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7" name="矩形 6"/>
          <p:cNvSpPr/>
          <p:nvPr userDrawn="1"/>
        </p:nvSpPr>
        <p:spPr>
          <a:xfrm>
            <a:off x="440187" y="487147"/>
            <a:ext cx="312273" cy="31230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15028" b="5267"/>
          <a:stretch>
            <a:fillRect/>
          </a:stretch>
        </p:blipFill>
        <p:spPr>
          <a:xfrm>
            <a:off x="-42490" y="-12703"/>
            <a:ext cx="12235691" cy="6872145"/>
          </a:xfrm>
          <a:prstGeom prst="rect">
            <a:avLst/>
          </a:prstGeom>
        </p:spPr>
      </p:pic>
      <p:sp>
        <p:nvSpPr>
          <p:cNvPr id="13" name="文本框 12"/>
          <p:cNvSpPr txBox="1"/>
          <p:nvPr userDrawn="1"/>
        </p:nvSpPr>
        <p:spPr>
          <a:xfrm>
            <a:off x="700703" y="2711962"/>
            <a:ext cx="3947955" cy="1004570"/>
          </a:xfrm>
          <a:prstGeom prst="rect">
            <a:avLst/>
          </a:prstGeom>
          <a:noFill/>
        </p:spPr>
        <p:txBody>
          <a:bodyPr wrap="square" rtlCol="0">
            <a:spAutoFit/>
          </a:bodyPr>
          <a:lstStyle/>
          <a:p>
            <a:pPr algn="dist"/>
            <a:r>
              <a:rPr lang="zh-CN" altLang="en-US" sz="5935" b="1" dirty="0">
                <a:solidFill>
                  <a:schemeClr val="bg1"/>
                </a:solidFill>
                <a:effectLst/>
                <a:latin typeface="微软雅黑" panose="020B0503020204020204" pitchFamily="34" charset="-122"/>
                <a:ea typeface="微软雅黑" panose="020B0503020204020204" pitchFamily="34" charset="-122"/>
              </a:rPr>
              <a:t>谢谢大家</a:t>
            </a:r>
          </a:p>
        </p:txBody>
      </p:sp>
      <p:cxnSp>
        <p:nvCxnSpPr>
          <p:cNvPr id="14" name="直接连接符 13"/>
          <p:cNvCxnSpPr/>
          <p:nvPr userDrawn="1"/>
        </p:nvCxnSpPr>
        <p:spPr>
          <a:xfrm>
            <a:off x="736559" y="4094368"/>
            <a:ext cx="3912099" cy="0"/>
          </a:xfrm>
          <a:prstGeom prst="line">
            <a:avLst/>
          </a:prstGeom>
          <a:noFill/>
          <a:ln w="6350" cap="flat" cmpd="sng" algn="ctr">
            <a:solidFill>
              <a:schemeClr val="bg1"/>
            </a:solidFill>
            <a:prstDash val="solid"/>
            <a:miter lim="800000"/>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83" y="365202"/>
            <a:ext cx="10516635" cy="1325842"/>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83" y="1826009"/>
            <a:ext cx="5182110" cy="435225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808" y="1826009"/>
            <a:ext cx="5182110" cy="435225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pPr/>
              <a:t>2022/8/15</a:t>
            </a:fld>
            <a:endParaRPr lang="zh-CN" altLang="en-US"/>
          </a:p>
        </p:txBody>
      </p:sp>
      <p:sp>
        <p:nvSpPr>
          <p:cNvPr id="6" name="页脚占位符 5"/>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1" y="365202"/>
            <a:ext cx="10516635" cy="1325842"/>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871" y="1681517"/>
            <a:ext cx="5158295" cy="824085"/>
          </a:xfrm>
          <a:prstGeom prst="rect">
            <a:avLst/>
          </a:prstGeom>
        </p:spPr>
        <p:txBody>
          <a:bodyPr anchor="b"/>
          <a:lstStyle>
            <a:lvl1pPr marL="0" indent="0">
              <a:buNone/>
              <a:defRPr sz="2400" b="1"/>
            </a:lvl1pPr>
            <a:lvl2pPr marL="457835" indent="0">
              <a:buNone/>
              <a:defRPr sz="2000" b="1"/>
            </a:lvl2pPr>
            <a:lvl3pPr marL="914400" indent="0">
              <a:buNone/>
              <a:defRPr sz="1800" b="1"/>
            </a:lvl3pPr>
            <a:lvl4pPr marL="1372235" indent="0">
              <a:buNone/>
              <a:defRPr sz="1600" b="1"/>
            </a:lvl4pPr>
            <a:lvl5pPr marL="1828800" indent="0">
              <a:buNone/>
              <a:defRPr sz="1600" b="1"/>
            </a:lvl5pPr>
            <a:lvl6pPr marL="2286635" indent="0">
              <a:buNone/>
              <a:defRPr sz="1600" b="1"/>
            </a:lvl6pPr>
            <a:lvl7pPr marL="2743835" indent="0">
              <a:buNone/>
              <a:defRPr sz="1600" b="1"/>
            </a:lvl7pPr>
            <a:lvl8pPr marL="3201670" indent="0">
              <a:buNone/>
              <a:defRPr sz="1600" b="1"/>
            </a:lvl8pPr>
            <a:lvl9pPr marL="3658235"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871" y="2505602"/>
            <a:ext cx="5158295" cy="368536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808" y="1681517"/>
            <a:ext cx="5183698" cy="824085"/>
          </a:xfrm>
          <a:prstGeom prst="rect">
            <a:avLst/>
          </a:prstGeom>
        </p:spPr>
        <p:txBody>
          <a:bodyPr anchor="b"/>
          <a:lstStyle>
            <a:lvl1pPr marL="0" indent="0">
              <a:buNone/>
              <a:defRPr sz="2400" b="1"/>
            </a:lvl1pPr>
            <a:lvl2pPr marL="457835" indent="0">
              <a:buNone/>
              <a:defRPr sz="2000" b="1"/>
            </a:lvl2pPr>
            <a:lvl3pPr marL="914400" indent="0">
              <a:buNone/>
              <a:defRPr sz="1800" b="1"/>
            </a:lvl3pPr>
            <a:lvl4pPr marL="1372235" indent="0">
              <a:buNone/>
              <a:defRPr sz="1600" b="1"/>
            </a:lvl4pPr>
            <a:lvl5pPr marL="1828800" indent="0">
              <a:buNone/>
              <a:defRPr sz="1600" b="1"/>
            </a:lvl5pPr>
            <a:lvl6pPr marL="2286635" indent="0">
              <a:buNone/>
              <a:defRPr sz="1600" b="1"/>
            </a:lvl6pPr>
            <a:lvl7pPr marL="2743835" indent="0">
              <a:buNone/>
              <a:defRPr sz="1600" b="1"/>
            </a:lvl7pPr>
            <a:lvl8pPr marL="3201670" indent="0">
              <a:buNone/>
              <a:defRPr sz="1600" b="1"/>
            </a:lvl8pPr>
            <a:lvl9pPr marL="3658235"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808" y="2505602"/>
            <a:ext cx="5183698" cy="3685363"/>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pPr/>
              <a:t>2022/8/15</a:t>
            </a:fld>
            <a:endParaRPr lang="zh-CN" altLang="en-US"/>
          </a:p>
        </p:txBody>
      </p:sp>
      <p:sp>
        <p:nvSpPr>
          <p:cNvPr id="8" name="页脚占位符 7"/>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pPr/>
              <a:t>2022/8/15</a:t>
            </a:fld>
            <a:endParaRPr lang="zh-CN" altLang="en-US"/>
          </a:p>
        </p:txBody>
      </p:sp>
      <p:sp>
        <p:nvSpPr>
          <p:cNvPr id="3" name="页脚占位符 2"/>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1" y="457296"/>
            <a:ext cx="3932624" cy="1600537"/>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698" y="987633"/>
            <a:ext cx="6172808" cy="48746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871" y="2057833"/>
            <a:ext cx="3932624" cy="3812390"/>
          </a:xfrm>
          <a:prstGeom prst="rect">
            <a:avLst/>
          </a:prstGeom>
        </p:spPr>
        <p:txBody>
          <a:bodyPr/>
          <a:lstStyle>
            <a:lvl1pPr marL="0" indent="0">
              <a:buNone/>
              <a:defRPr sz="1600"/>
            </a:lvl1pPr>
            <a:lvl2pPr marL="457835" indent="0">
              <a:buNone/>
              <a:defRPr sz="1400"/>
            </a:lvl2pPr>
            <a:lvl3pPr marL="914400" indent="0">
              <a:buNone/>
              <a:defRPr sz="1200"/>
            </a:lvl3pPr>
            <a:lvl4pPr marL="1372235" indent="0">
              <a:buNone/>
              <a:defRPr sz="1000"/>
            </a:lvl4pPr>
            <a:lvl5pPr marL="1828800" indent="0">
              <a:buNone/>
              <a:defRPr sz="1000"/>
            </a:lvl5pPr>
            <a:lvl6pPr marL="2286635" indent="0">
              <a:buNone/>
              <a:defRPr sz="1000"/>
            </a:lvl6pPr>
            <a:lvl7pPr marL="2743835" indent="0">
              <a:buNone/>
              <a:defRPr sz="1000"/>
            </a:lvl7pPr>
            <a:lvl8pPr marL="3201670" indent="0">
              <a:buNone/>
              <a:defRPr sz="1000"/>
            </a:lvl8pPr>
            <a:lvl9pPr marL="3658235"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83" y="6357687"/>
            <a:ext cx="2743470" cy="365202"/>
          </a:xfrm>
          <a:prstGeom prst="rect">
            <a:avLst/>
          </a:prstGeom>
        </p:spPr>
        <p:txBody>
          <a:bodyPr/>
          <a:lstStyle/>
          <a:p>
            <a:fld id="{DEFC6E09-CF93-424F-9D8E-34DAA948F968}" type="datetimeFigureOut">
              <a:rPr lang="zh-CN" altLang="en-US" smtClean="0"/>
              <a:pPr/>
              <a:t>2022/8/15</a:t>
            </a:fld>
            <a:endParaRPr lang="zh-CN" altLang="en-US"/>
          </a:p>
        </p:txBody>
      </p:sp>
      <p:sp>
        <p:nvSpPr>
          <p:cNvPr id="6" name="页脚占位符 5"/>
          <p:cNvSpPr>
            <a:spLocks noGrp="1"/>
          </p:cNvSpPr>
          <p:nvPr>
            <p:ph type="ftr" sz="quarter" idx="11"/>
          </p:nvPr>
        </p:nvSpPr>
        <p:spPr>
          <a:xfrm>
            <a:off x="4038998" y="6357687"/>
            <a:ext cx="4115205" cy="365202"/>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1448" y="6357687"/>
            <a:ext cx="2743470" cy="365202"/>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0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80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307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3027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747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835"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670"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730857" y="5083225"/>
            <a:ext cx="830837" cy="339725"/>
          </a:xfrm>
          <a:prstGeom prst="rect">
            <a:avLst/>
          </a:prstGeom>
          <a:noFill/>
        </p:spPr>
        <p:txBody>
          <a:bodyPr wrap="square" rtlCol="0">
            <a:spAutoFit/>
          </a:bodyPr>
          <a:lstStyle/>
          <a:p>
            <a:r>
              <a:rPr lang="zh-CN" altLang="en-US" sz="1620" b="1" dirty="0">
                <a:solidFill>
                  <a:srgbClr val="1890D6"/>
                </a:solidFill>
                <a:latin typeface="微软雅黑" panose="020B0503020204020204" pitchFamily="34" charset="-122"/>
                <a:ea typeface="微软雅黑" panose="020B0503020204020204" pitchFamily="34" charset="-122"/>
              </a:rPr>
              <a:t>负责人：</a:t>
            </a:r>
          </a:p>
        </p:txBody>
      </p:sp>
      <p:sp>
        <p:nvSpPr>
          <p:cNvPr id="11" name="文本框 10"/>
          <p:cNvSpPr txBox="1"/>
          <p:nvPr/>
        </p:nvSpPr>
        <p:spPr>
          <a:xfrm>
            <a:off x="2484223" y="5083225"/>
            <a:ext cx="847967" cy="339725"/>
          </a:xfrm>
          <a:prstGeom prst="rect">
            <a:avLst/>
          </a:prstGeom>
          <a:noFill/>
        </p:spPr>
        <p:txBody>
          <a:bodyPr wrap="square" rtlCol="0">
            <a:spAutoFit/>
          </a:bodyPr>
          <a:lstStyle/>
          <a:p>
            <a:pPr algn="r"/>
            <a:r>
              <a:rPr lang="zh-CN" altLang="en-US" sz="1620" b="1" dirty="0" smtClean="0">
                <a:solidFill>
                  <a:srgbClr val="1890D6"/>
                </a:solidFill>
                <a:latin typeface="微软雅黑" panose="020B0503020204020204" pitchFamily="34" charset="-122"/>
                <a:ea typeface="微软雅黑" panose="020B0503020204020204" pitchFamily="34" charset="-122"/>
              </a:rPr>
              <a:t>何志清</a:t>
            </a:r>
            <a:endParaRPr lang="zh-CN" altLang="en-US" sz="1620" b="1" dirty="0">
              <a:solidFill>
                <a:srgbClr val="1890D6"/>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7.1.3</a:t>
            </a:r>
            <a:r>
              <a:rPr lang="zh-CN" altLang="en-US" dirty="0" smtClean="0"/>
              <a:t>网络运维的重要性</a:t>
            </a:r>
            <a:endParaRPr lang="zh-CN" altLang="en-US" dirty="0"/>
          </a:p>
        </p:txBody>
      </p:sp>
      <p:sp>
        <p:nvSpPr>
          <p:cNvPr id="2" name="文本框 1"/>
          <p:cNvSpPr txBox="1"/>
          <p:nvPr/>
        </p:nvSpPr>
        <p:spPr>
          <a:xfrm>
            <a:off x="1907518" y="1482506"/>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网络的高可用性</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696720" y="2156617"/>
            <a:ext cx="8799830" cy="97872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网络是支撑业务系统的，即为了保障业务系统正常运行，离不开网络运维工作</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a:t>
            </a:r>
            <a:endPar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p:txBody>
      </p:sp>
      <p:grpSp>
        <p:nvGrpSpPr>
          <p:cNvPr id="31752" name="Group 332"/>
          <p:cNvGrpSpPr/>
          <p:nvPr/>
        </p:nvGrpSpPr>
        <p:grpSpPr>
          <a:xfrm>
            <a:off x="1085022" y="2291047"/>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 xmlns:a16="http://schemas.microsoft.com/office/drawing/2014/main" id="{3BE6BAC6-6FB8-2059-D2F7-BDF0EF08DA20}"/>
              </a:ext>
            </a:extLst>
          </p:cNvPr>
          <p:cNvSpPr/>
          <p:nvPr/>
        </p:nvSpPr>
        <p:spPr>
          <a:xfrm>
            <a:off x="1696085" y="3256357"/>
            <a:ext cx="8799830" cy="830997"/>
          </a:xfrm>
          <a:prstGeom prst="rect">
            <a:avLst/>
          </a:prstGeom>
        </p:spPr>
        <p:txBody>
          <a:bodyPr wrap="square">
            <a:spAutoFit/>
          </a:bodyPr>
          <a:lstStyle/>
          <a:p>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按照监管机构的要求，商业银行核心网络的可用性目标应大于</a:t>
            </a: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99.999%</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a:t>
            </a:r>
            <a:endPar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p:txBody>
      </p:sp>
      <p:sp>
        <p:nvSpPr>
          <p:cNvPr id="13" name="Rectangle 330">
            <a:extLst>
              <a:ext uri="{FF2B5EF4-FFF2-40B4-BE49-F238E27FC236}">
                <a16:creationId xmlns="" xmlns:a16="http://schemas.microsoft.com/office/drawing/2014/main" id="{179B4E98-BD4E-28D2-B5CE-D211B2462F96}"/>
              </a:ext>
            </a:extLst>
          </p:cNvPr>
          <p:cNvSpPr/>
          <p:nvPr/>
        </p:nvSpPr>
        <p:spPr>
          <a:xfrm>
            <a:off x="1678499" y="4267547"/>
            <a:ext cx="8799830" cy="830997"/>
          </a:xfrm>
          <a:prstGeom prst="rect">
            <a:avLst/>
          </a:prstGeom>
        </p:spPr>
        <p:txBody>
          <a:bodyPr wrap="square">
            <a:spAutoFit/>
          </a:bodyPr>
          <a:lstStyle/>
          <a:p>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99.999%</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的高可用性：即在一年</a:t>
            </a: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365</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天的运行过程中，核心网络发生故障造成不可用的时间总和不超过</a:t>
            </a: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5</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分</a:t>
            </a: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15</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秒。</a:t>
            </a:r>
            <a:endPar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p:txBody>
      </p:sp>
      <p:grpSp>
        <p:nvGrpSpPr>
          <p:cNvPr id="14" name="Group 332">
            <a:extLst>
              <a:ext uri="{FF2B5EF4-FFF2-40B4-BE49-F238E27FC236}">
                <a16:creationId xmlns="" xmlns:a16="http://schemas.microsoft.com/office/drawing/2014/main" id="{2C386C20-AA81-BDF7-F04E-54501F49DC70}"/>
              </a:ext>
            </a:extLst>
          </p:cNvPr>
          <p:cNvGrpSpPr/>
          <p:nvPr/>
        </p:nvGrpSpPr>
        <p:grpSpPr>
          <a:xfrm>
            <a:off x="1117253" y="4441667"/>
            <a:ext cx="259244" cy="259815"/>
            <a:chOff x="4643438" y="2786064"/>
            <a:chExt cx="288476" cy="288476"/>
          </a:xfrm>
        </p:grpSpPr>
        <p:sp>
          <p:nvSpPr>
            <p:cNvPr id="15" name="Oval 326">
              <a:extLst>
                <a:ext uri="{FF2B5EF4-FFF2-40B4-BE49-F238E27FC236}">
                  <a16:creationId xmlns="" xmlns:a16="http://schemas.microsoft.com/office/drawing/2014/main" id="{DE0C4BD4-9D1E-B9B9-0DD9-D0F2EB6F17D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 xmlns:a16="http://schemas.microsoft.com/office/drawing/2014/main" id="{2B19B964-1CED-4062-DEC3-77D2D0035AC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 xmlns:a16="http://schemas.microsoft.com/office/drawing/2014/main" id="{EDD284CE-EF0E-85C2-A9D3-A33C7410ED8A}"/>
              </a:ext>
            </a:extLst>
          </p:cNvPr>
          <p:cNvGrpSpPr/>
          <p:nvPr/>
        </p:nvGrpSpPr>
        <p:grpSpPr>
          <a:xfrm>
            <a:off x="1102606" y="3323746"/>
            <a:ext cx="259244" cy="259815"/>
            <a:chOff x="4643438" y="2786064"/>
            <a:chExt cx="288476" cy="288476"/>
          </a:xfrm>
        </p:grpSpPr>
        <p:sp>
          <p:nvSpPr>
            <p:cNvPr id="18" name="Oval 326">
              <a:extLst>
                <a:ext uri="{FF2B5EF4-FFF2-40B4-BE49-F238E27FC236}">
                  <a16:creationId xmlns="" xmlns:a16="http://schemas.microsoft.com/office/drawing/2014/main" id="{BC1E1EEA-05D6-6E44-DF09-0D12D79F53A4}"/>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 xmlns:a16="http://schemas.microsoft.com/office/drawing/2014/main" id="{7E411F58-8843-88CC-DFD0-D1ACE44363A1}"/>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40735938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7.1.4</a:t>
            </a:r>
            <a:r>
              <a:rPr lang="zh-CN" altLang="en-US" dirty="0" smtClean="0"/>
              <a:t>知识和技能目标</a:t>
            </a:r>
            <a:endParaRPr lang="zh-CN" altLang="en-US" dirty="0"/>
          </a:p>
        </p:txBody>
      </p:sp>
      <p:sp>
        <p:nvSpPr>
          <p:cNvPr id="2" name="文本框 1"/>
          <p:cNvSpPr txBox="1"/>
          <p:nvPr/>
        </p:nvSpPr>
        <p:spPr>
          <a:xfrm>
            <a:off x="1608590" y="1236330"/>
            <a:ext cx="7885241" cy="500832"/>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网络运维项目目标</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grpSp>
        <p:nvGrpSpPr>
          <p:cNvPr id="31752" name="Group 332"/>
          <p:cNvGrpSpPr/>
          <p:nvPr/>
        </p:nvGrpSpPr>
        <p:grpSpPr>
          <a:xfrm>
            <a:off x="1085022" y="190419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14" name="Group 332">
            <a:extLst>
              <a:ext uri="{FF2B5EF4-FFF2-40B4-BE49-F238E27FC236}">
                <a16:creationId xmlns="" xmlns:a16="http://schemas.microsoft.com/office/drawing/2014/main" id="{2C386C20-AA81-BDF7-F04E-54501F49DC70}"/>
              </a:ext>
            </a:extLst>
          </p:cNvPr>
          <p:cNvGrpSpPr/>
          <p:nvPr/>
        </p:nvGrpSpPr>
        <p:grpSpPr>
          <a:xfrm>
            <a:off x="1067926" y="4824514"/>
            <a:ext cx="259244" cy="259815"/>
            <a:chOff x="4643438" y="2786064"/>
            <a:chExt cx="288476" cy="288476"/>
          </a:xfrm>
        </p:grpSpPr>
        <p:sp>
          <p:nvSpPr>
            <p:cNvPr id="15" name="Oval 326">
              <a:extLst>
                <a:ext uri="{FF2B5EF4-FFF2-40B4-BE49-F238E27FC236}">
                  <a16:creationId xmlns="" xmlns:a16="http://schemas.microsoft.com/office/drawing/2014/main" id="{DE0C4BD4-9D1E-B9B9-0DD9-D0F2EB6F17D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 xmlns:a16="http://schemas.microsoft.com/office/drawing/2014/main" id="{2B19B964-1CED-4062-DEC3-77D2D0035AC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 xmlns:a16="http://schemas.microsoft.com/office/drawing/2014/main" id="{EDD284CE-EF0E-85C2-A9D3-A33C7410ED8A}"/>
              </a:ext>
            </a:extLst>
          </p:cNvPr>
          <p:cNvGrpSpPr/>
          <p:nvPr/>
        </p:nvGrpSpPr>
        <p:grpSpPr>
          <a:xfrm>
            <a:off x="1067926" y="3372436"/>
            <a:ext cx="259244" cy="259815"/>
            <a:chOff x="4643438" y="2786064"/>
            <a:chExt cx="288476" cy="288476"/>
          </a:xfrm>
        </p:grpSpPr>
        <p:sp>
          <p:nvSpPr>
            <p:cNvPr id="18" name="Oval 326">
              <a:extLst>
                <a:ext uri="{FF2B5EF4-FFF2-40B4-BE49-F238E27FC236}">
                  <a16:creationId xmlns="" xmlns:a16="http://schemas.microsoft.com/office/drawing/2014/main" id="{BC1E1EEA-05D6-6E44-DF09-0D12D79F53A4}"/>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 xmlns:a16="http://schemas.microsoft.com/office/drawing/2014/main" id="{7E411F58-8843-88CC-DFD0-D1ACE44363A1}"/>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1" name="矩形 20"/>
          <p:cNvSpPr/>
          <p:nvPr/>
        </p:nvSpPr>
        <p:spPr>
          <a:xfrm>
            <a:off x="1579687" y="1784656"/>
            <a:ext cx="6096000" cy="4893647"/>
          </a:xfrm>
          <a:prstGeom prst="rect">
            <a:avLst/>
          </a:prstGeom>
        </p:spPr>
        <p:txBody>
          <a:bodyPr>
            <a:spAutoFit/>
          </a:bodyPr>
          <a:lstStyle/>
          <a:p>
            <a:pPr indent="266700" fontAlgn="base">
              <a:spcBef>
                <a:spcPct val="0"/>
              </a:spcBef>
              <a:spcAft>
                <a:spcPct val="0"/>
              </a:spcAft>
            </a:pP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能够理解并描述</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网络</a:t>
            </a: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运维工作</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indent="266700" fontAlgn="base">
              <a:spcBef>
                <a:spcPct val="0"/>
              </a:spcBef>
              <a:spcAft>
                <a:spcPct val="0"/>
              </a:spcAft>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fontAlgn="base">
              <a:spcBef>
                <a:spcPct val="0"/>
              </a:spcBef>
              <a:spcAft>
                <a:spcPct val="0"/>
              </a:spcAft>
            </a:pP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熟悉日常的</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网络</a:t>
            </a: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巡检维护任务</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fontAlgn="base">
              <a:spcBef>
                <a:spcPct val="0"/>
              </a:spcBef>
              <a:spcAft>
                <a:spcPct val="0"/>
              </a:spcAft>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eaLnBrk="0" fontAlgn="base" hangingPunct="0">
              <a:spcBef>
                <a:spcPct val="0"/>
              </a:spcBef>
              <a:spcAft>
                <a:spcPct val="0"/>
              </a:spcAft>
            </a:pP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熟悉</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网络</a:t>
            </a: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巡检维护报告的格式</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eaLnBrk="0" fontAlgn="base" hangingPunct="0">
              <a:spcBef>
                <a:spcPct val="0"/>
              </a:spcBef>
              <a:spcAft>
                <a:spcPct val="0"/>
              </a:spcAft>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eaLnBrk="0" fontAlgn="base" hangingPunct="0">
              <a:spcBef>
                <a:spcPct val="0"/>
              </a:spcBef>
              <a:spcAft>
                <a:spcPct val="0"/>
              </a:spcAft>
            </a:pP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掌握结构化的</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网络</a:t>
            </a: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故障处理流程</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eaLnBrk="0" fontAlgn="base" hangingPunct="0">
              <a:spcBef>
                <a:spcPct val="0"/>
              </a:spcBef>
              <a:spcAft>
                <a:spcPct val="0"/>
              </a:spcAft>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eaLnBrk="0" fontAlgn="base" hangingPunct="0">
              <a:spcBef>
                <a:spcPct val="0"/>
              </a:spcBef>
              <a:spcAft>
                <a:spcPct val="0"/>
              </a:spcAft>
            </a:pP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掌握常见网络故障的处理方法</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eaLnBrk="0" fontAlgn="base" hangingPunct="0">
              <a:spcBef>
                <a:spcPct val="0"/>
              </a:spcBef>
              <a:spcAft>
                <a:spcPct val="0"/>
              </a:spcAft>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eaLnBrk="0" fontAlgn="base" hangingPunct="0">
              <a:spcBef>
                <a:spcPct val="0"/>
              </a:spcBef>
              <a:spcAft>
                <a:spcPct val="0"/>
              </a:spcAft>
            </a:pP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掌握网络变更的操作流程规范</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eaLnBrk="0" fontAlgn="base" hangingPunct="0">
              <a:spcBef>
                <a:spcPct val="0"/>
              </a:spcBef>
              <a:spcAft>
                <a:spcPct val="0"/>
              </a:spcAft>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lvl="0" indent="266700" eaLnBrk="0" fontAlgn="base" hangingPunct="0">
              <a:spcBef>
                <a:spcPct val="0"/>
              </a:spcBef>
              <a:spcAft>
                <a:spcPct val="0"/>
              </a:spcAft>
            </a:pPr>
            <a:r>
              <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熟悉网络变更的常见场景</a:t>
            </a:r>
          </a:p>
        </p:txBody>
      </p:sp>
      <p:grpSp>
        <p:nvGrpSpPr>
          <p:cNvPr id="20" name="Group 332"/>
          <p:cNvGrpSpPr/>
          <p:nvPr/>
        </p:nvGrpSpPr>
        <p:grpSpPr>
          <a:xfrm>
            <a:off x="1070368" y="2628096"/>
            <a:ext cx="259244" cy="259815"/>
            <a:chOff x="4643438" y="2786064"/>
            <a:chExt cx="288476" cy="288476"/>
          </a:xfrm>
        </p:grpSpPr>
        <p:sp>
          <p:nvSpPr>
            <p:cNvPr id="22"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3"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4" name="Group 332"/>
          <p:cNvGrpSpPr/>
          <p:nvPr/>
        </p:nvGrpSpPr>
        <p:grpSpPr>
          <a:xfrm>
            <a:off x="1064506" y="4099348"/>
            <a:ext cx="259244" cy="259815"/>
            <a:chOff x="4643438" y="2786064"/>
            <a:chExt cx="288476" cy="288476"/>
          </a:xfrm>
        </p:grpSpPr>
        <p:sp>
          <p:nvSpPr>
            <p:cNvPr id="25"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6"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7" name="Group 332"/>
          <p:cNvGrpSpPr/>
          <p:nvPr/>
        </p:nvGrpSpPr>
        <p:grpSpPr>
          <a:xfrm>
            <a:off x="1114330" y="6276906"/>
            <a:ext cx="259244" cy="259815"/>
            <a:chOff x="4643438" y="2786064"/>
            <a:chExt cx="288476" cy="288476"/>
          </a:xfrm>
        </p:grpSpPr>
        <p:sp>
          <p:nvSpPr>
            <p:cNvPr id="28"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9"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0" name="Group 332"/>
          <p:cNvGrpSpPr/>
          <p:nvPr/>
        </p:nvGrpSpPr>
        <p:grpSpPr>
          <a:xfrm>
            <a:off x="1090883" y="5567659"/>
            <a:ext cx="259244" cy="259815"/>
            <a:chOff x="4643438" y="2786064"/>
            <a:chExt cx="288476" cy="288476"/>
          </a:xfrm>
        </p:grpSpPr>
        <p:sp>
          <p:nvSpPr>
            <p:cNvPr id="31"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2"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24182192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92" y="3095164"/>
            <a:ext cx="3163802" cy="6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955" b="1" dirty="0" smtClean="0">
                <a:solidFill>
                  <a:srgbClr val="FFFFFF"/>
                </a:solidFill>
                <a:latin typeface="微软雅黑" panose="020B0503020204020204" pitchFamily="34" charset="-122"/>
                <a:ea typeface="微软雅黑" panose="020B0503020204020204" pitchFamily="34" charset="-122"/>
              </a:rPr>
              <a:t>网络巡检规范</a:t>
            </a:r>
            <a:endParaRPr lang="zh-CN" altLang="en-US" sz="3955" b="1" dirty="0">
              <a:solidFill>
                <a:srgbClr val="FFFFFF"/>
              </a:solidFill>
              <a:latin typeface="微软雅黑" panose="020B0503020204020204" pitchFamily="34" charset="-122"/>
              <a:ea typeface="微软雅黑" panose="020B0503020204020204" pitchFamily="34" charset="-122"/>
            </a:endParaRPr>
          </a:p>
        </p:txBody>
      </p:sp>
      <p:sp>
        <p:nvSpPr>
          <p:cNvPr id="5" name="TextBox 12"/>
          <p:cNvSpPr txBox="1">
            <a:spLocks noChangeArrowheads="1"/>
          </p:cNvSpPr>
          <p:nvPr/>
        </p:nvSpPr>
        <p:spPr bwMode="auto">
          <a:xfrm>
            <a:off x="892340" y="2684986"/>
            <a:ext cx="1929489" cy="148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265" b="1" dirty="0" smtClean="0">
                <a:solidFill>
                  <a:srgbClr val="FFFFFF"/>
                </a:solidFill>
                <a:latin typeface="微软雅黑" panose="020B0503020204020204" pitchFamily="34" charset="-122"/>
                <a:ea typeface="微软雅黑" panose="020B0503020204020204" pitchFamily="34" charset="-122"/>
              </a:rPr>
              <a:t>7.2</a:t>
            </a:r>
            <a:endParaRPr lang="en-US" altLang="zh-CN" sz="9265"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2"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7" name="组合 11"/>
          <p:cNvGrpSpPr/>
          <p:nvPr/>
        </p:nvGrpSpPr>
        <p:grpSpPr>
          <a:xfrm>
            <a:off x="6255085" y="1837285"/>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474114" y="788477"/>
              <a:ext cx="551735" cy="628001"/>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6953758" y="1695399"/>
            <a:ext cx="3052112"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网络巡检概念</a:t>
            </a:r>
            <a:endPar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1" name="组合 41"/>
          <p:cNvGrpSpPr/>
          <p:nvPr/>
        </p:nvGrpSpPr>
        <p:grpSpPr>
          <a:xfrm>
            <a:off x="6244743" y="2606357"/>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6956486" y="3306788"/>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现场数据采集</a:t>
            </a:r>
            <a:endPar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2" name="组合 1"/>
          <p:cNvGrpSpPr/>
          <p:nvPr/>
        </p:nvGrpSpPr>
        <p:grpSpPr>
          <a:xfrm>
            <a:off x="6262327" y="3327669"/>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6" name="矩形 39"/>
          <p:cNvSpPr>
            <a:spLocks noChangeArrowheads="1"/>
          </p:cNvSpPr>
          <p:nvPr/>
        </p:nvSpPr>
        <p:spPr bwMode="auto">
          <a:xfrm>
            <a:off x="6956485" y="2512967"/>
            <a:ext cx="375732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巡检工作流程</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9" name="矩形 39"/>
          <p:cNvSpPr>
            <a:spLocks noChangeArrowheads="1"/>
          </p:cNvSpPr>
          <p:nvPr/>
        </p:nvSpPr>
        <p:spPr bwMode="auto">
          <a:xfrm>
            <a:off x="6941833" y="4681318"/>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spcBef>
                <a:spcPts val="750"/>
              </a:spcBef>
              <a:defRPr/>
            </a:pPr>
            <a:r>
              <a:rPr lang="zh-CN" altLang="zh-CN"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撰写</a:t>
            </a: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巡检报告</a:t>
            </a:r>
            <a:endPar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0" name="矩形 39"/>
          <p:cNvSpPr>
            <a:spLocks noChangeArrowheads="1"/>
          </p:cNvSpPr>
          <p:nvPr/>
        </p:nvSpPr>
        <p:spPr bwMode="auto">
          <a:xfrm>
            <a:off x="6979932" y="3989657"/>
            <a:ext cx="375732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巡检检查清单</a:t>
            </a:r>
            <a:endPar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1"/>
          <p:cNvGrpSpPr/>
          <p:nvPr/>
        </p:nvGrpSpPr>
        <p:grpSpPr>
          <a:xfrm>
            <a:off x="6265258" y="4042777"/>
            <a:ext cx="490830" cy="491823"/>
            <a:chOff x="4339490" y="761746"/>
            <a:chExt cx="727764" cy="729238"/>
          </a:xfrm>
        </p:grpSpPr>
        <p:sp>
          <p:nvSpPr>
            <p:cNvPr id="22"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3" name="TextBox 67"/>
            <p:cNvSpPr txBox="1"/>
            <p:nvPr/>
          </p:nvSpPr>
          <p:spPr>
            <a:xfrm>
              <a:off x="4474114" y="801513"/>
              <a:ext cx="556649" cy="629761"/>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4" name="组合 1"/>
          <p:cNvGrpSpPr/>
          <p:nvPr/>
        </p:nvGrpSpPr>
        <p:grpSpPr>
          <a:xfrm>
            <a:off x="6274050" y="4754954"/>
            <a:ext cx="490830" cy="491823"/>
            <a:chOff x="4339490" y="761746"/>
            <a:chExt cx="727764" cy="729238"/>
          </a:xfrm>
        </p:grpSpPr>
        <p:sp>
          <p:nvSpPr>
            <p:cNvPr id="2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6" name="TextBox 67"/>
            <p:cNvSpPr txBox="1"/>
            <p:nvPr/>
          </p:nvSpPr>
          <p:spPr>
            <a:xfrm>
              <a:off x="4474114" y="801513"/>
              <a:ext cx="556649" cy="629761"/>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lang="en-US" altLang="zh-CN" sz="2160" kern="0" spc="225" dirty="0">
                  <a:solidFill>
                    <a:srgbClr val="FFFFFF"/>
                  </a:solidFill>
                  <a:latin typeface="微软雅黑" panose="020B0503020204020204" pitchFamily="34" charset="-122"/>
                  <a:ea typeface="微软雅黑" panose="020B0503020204020204" pitchFamily="34" charset="-122"/>
                </a:rPr>
                <a:t>5</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0002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7.2.1</a:t>
            </a:r>
            <a:r>
              <a:rPr lang="zh-CN" altLang="en-US" dirty="0" smtClean="0"/>
              <a:t>网络巡检概念</a:t>
            </a:r>
            <a:endParaRPr lang="zh-CN" altLang="en-US" dirty="0"/>
          </a:p>
        </p:txBody>
      </p:sp>
      <p:sp>
        <p:nvSpPr>
          <p:cNvPr id="331" name="Rectangle 330"/>
          <p:cNvSpPr/>
          <p:nvPr/>
        </p:nvSpPr>
        <p:spPr>
          <a:xfrm>
            <a:off x="1257848" y="1709505"/>
            <a:ext cx="9046736" cy="2843855"/>
          </a:xfrm>
          <a:prstGeom prst="rect">
            <a:avLst/>
          </a:prstGeom>
        </p:spPr>
        <p:txBody>
          <a:bodyPr wrap="square">
            <a:spAutoFit/>
          </a:bodyPr>
          <a:lstStyle/>
          <a:p>
            <a:pPr>
              <a:lnSpc>
                <a:spcPct val="150000"/>
              </a:lnSpc>
            </a:pPr>
            <a:r>
              <a:rPr lang="zh-CN" altLang="en-US" sz="2000" dirty="0" smtClean="0"/>
              <a:t>        网络</a:t>
            </a:r>
            <a:r>
              <a:rPr lang="zh-CN" altLang="zh-CN" sz="2000" dirty="0" smtClean="0"/>
              <a:t>巡检是一种预防性的工作，它是指对网络进行的定期检查。在网络的正常运行过程中，及时的发现并消除网络所存在的缺陷或隐患、维持网络的健康水平，从而使网络能够长期安全、稳定、可靠地运行。</a:t>
            </a:r>
            <a:endParaRPr lang="en-US" altLang="zh-CN" sz="2000" dirty="0" smtClean="0"/>
          </a:p>
          <a:p>
            <a:pPr>
              <a:lnSpc>
                <a:spcPct val="150000"/>
              </a:lnSpc>
            </a:pPr>
            <a:r>
              <a:rPr lang="en-US" altLang="zh-CN" sz="2000" dirty="0" smtClean="0"/>
              <a:t>        </a:t>
            </a:r>
            <a:r>
              <a:rPr lang="zh-CN" altLang="zh-CN" sz="2000" dirty="0" smtClean="0"/>
              <a:t>根据网络现状建立日常巡检制度，确保网络维护有序、规范的进行。日常巡检对操作人员的技术要求不高，但对操作的规范性要求</a:t>
            </a:r>
            <a:r>
              <a:rPr lang="zh-CN" altLang="en-US" sz="2000" dirty="0" smtClean="0"/>
              <a:t>很</a:t>
            </a:r>
            <a:r>
              <a:rPr lang="zh-CN" altLang="zh-CN" sz="2000" dirty="0" smtClean="0"/>
              <a:t>高。</a:t>
            </a:r>
          </a:p>
          <a:p>
            <a:pPr defTabSz="685165">
              <a:lnSpc>
                <a:spcPct val="120000"/>
              </a:lnSpc>
              <a:defRPr/>
            </a:pPr>
            <a:endPar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7.2.2</a:t>
            </a:r>
            <a:r>
              <a:rPr lang="zh-CN" altLang="en-US" dirty="0" smtClean="0"/>
              <a:t>巡检工作流程</a:t>
            </a:r>
            <a:endParaRPr lang="zh-CN" altLang="en-US" dirty="0"/>
          </a:p>
        </p:txBody>
      </p:sp>
      <p:grpSp>
        <p:nvGrpSpPr>
          <p:cNvPr id="2"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aphicFrame>
        <p:nvGraphicFramePr>
          <p:cNvPr id="12" name="图示 11"/>
          <p:cNvGraphicFramePr/>
          <p:nvPr/>
        </p:nvGraphicFramePr>
        <p:xfrm>
          <a:off x="2329962" y="2058372"/>
          <a:ext cx="6403193" cy="29004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7.2.3</a:t>
            </a:r>
            <a:r>
              <a:rPr lang="zh-CN" altLang="en-US" dirty="0" smtClean="0"/>
              <a:t>现场数据采集</a:t>
            </a:r>
            <a:endParaRPr lang="zh-CN" altLang="en-US" dirty="0"/>
          </a:p>
        </p:txBody>
      </p:sp>
      <p:sp>
        <p:nvSpPr>
          <p:cNvPr id="331" name="Rectangle 330"/>
          <p:cNvSpPr/>
          <p:nvPr/>
        </p:nvSpPr>
        <p:spPr>
          <a:xfrm>
            <a:off x="1416110" y="1529862"/>
            <a:ext cx="9046736" cy="4505849"/>
          </a:xfrm>
          <a:prstGeom prst="rect">
            <a:avLst/>
          </a:prstGeom>
        </p:spPr>
        <p:txBody>
          <a:bodyPr wrap="square">
            <a:spAutoFit/>
          </a:bodyPr>
          <a:lstStyle/>
          <a:p>
            <a:r>
              <a:rPr lang="zh-CN" altLang="zh-CN" sz="2400" dirty="0" smtClean="0"/>
              <a:t>日常维护分为设备环境维护和设备软件维护两大部分。</a:t>
            </a:r>
          </a:p>
          <a:p>
            <a:pPr lvl="0"/>
            <a:r>
              <a:rPr lang="en-US" altLang="zh-CN" b="1" dirty="0" smtClean="0"/>
              <a:t>1. </a:t>
            </a:r>
            <a:r>
              <a:rPr lang="zh-CN" altLang="zh-CN" b="1" dirty="0" smtClean="0"/>
              <a:t>设备硬件运行环境：</a:t>
            </a:r>
            <a:r>
              <a:rPr lang="zh-CN" altLang="zh-CN" dirty="0" smtClean="0"/>
              <a:t>是指设备运行的机房、供电、散热等外部环境，这是设备运行的基础条件。对于设备环境的维护，</a:t>
            </a:r>
            <a:r>
              <a:rPr lang="zh-CN" altLang="en-US" dirty="0" smtClean="0"/>
              <a:t>工程师</a:t>
            </a:r>
            <a:r>
              <a:rPr lang="zh-CN" altLang="zh-CN" dirty="0" smtClean="0"/>
              <a:t>需要亲临现场，甚至借助一些专业工具进行观察、测量。</a:t>
            </a:r>
          </a:p>
          <a:p>
            <a:pPr lvl="0"/>
            <a:r>
              <a:rPr lang="en-US" altLang="zh-CN" b="1" dirty="0" smtClean="0"/>
              <a:t>2. </a:t>
            </a:r>
            <a:r>
              <a:rPr lang="zh-CN" altLang="zh-CN" b="1" dirty="0" smtClean="0"/>
              <a:t>设备软件运行情况：</a:t>
            </a:r>
            <a:r>
              <a:rPr lang="zh-CN" altLang="zh-CN" dirty="0" smtClean="0"/>
              <a:t>设备软件运行情况与设备运行的具体业务密切相关。华为数通设备使用了通用的VRP平台，工程师应该掌握VRP平台的常用维护命令。</a:t>
            </a:r>
          </a:p>
          <a:p>
            <a:pPr lvl="0"/>
            <a:endParaRPr lang="en-US" altLang="zh-CN" sz="2400" dirty="0" smtClean="0"/>
          </a:p>
          <a:p>
            <a:pPr lvl="0"/>
            <a:r>
              <a:rPr lang="zh-CN" altLang="zh-CN" sz="2400" dirty="0" smtClean="0"/>
              <a:t>对于设备软件的维护，工作人员可以现场操作，也可以远程操作，主要通过设备的display命令实现。</a:t>
            </a:r>
          </a:p>
          <a:p>
            <a:r>
              <a:rPr lang="en-US" altLang="zh-CN" b="1" dirty="0" smtClean="0"/>
              <a:t>1. </a:t>
            </a:r>
            <a:r>
              <a:rPr lang="zh-CN" altLang="zh-CN" b="1" dirty="0" smtClean="0"/>
              <a:t>手工数据采集法：</a:t>
            </a:r>
            <a:r>
              <a:rPr lang="zh-CN" altLang="zh-CN" dirty="0" smtClean="0"/>
              <a:t>手工采集就是登录到网络设备上，通过手工输入命令并记录输出结果的方式进行数据采集。</a:t>
            </a:r>
            <a:endParaRPr lang="en-US" altLang="zh-CN" dirty="0" smtClean="0"/>
          </a:p>
          <a:p>
            <a:r>
              <a:rPr lang="en-US" altLang="zh-CN" b="1" dirty="0" smtClean="0"/>
              <a:t>2. </a:t>
            </a:r>
            <a:r>
              <a:rPr lang="zh-CN" altLang="zh-CN" b="1" dirty="0" smtClean="0"/>
              <a:t>巡检工具数据采集方法：</a:t>
            </a:r>
            <a:r>
              <a:rPr lang="zh-CN" altLang="zh-CN" dirty="0" smtClean="0"/>
              <a:t>通过厂商提供的专用巡检工具进行数据采集。巡检工具一般集合了常用的设备状态检查的命令，可以自动化收集输出结果</a:t>
            </a:r>
            <a:r>
              <a:rPr lang="zh-CN" altLang="en-US" dirty="0" smtClean="0"/>
              <a:t>。</a:t>
            </a:r>
            <a:endParaRPr lang="zh-CN" altLang="zh-CN" dirty="0" smtClean="0"/>
          </a:p>
          <a:p>
            <a:pPr lvl="0" defTabSz="685165">
              <a:lnSpc>
                <a:spcPct val="120000"/>
              </a:lnSpc>
              <a:defRPr/>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Group 332"/>
          <p:cNvGrpSpPr/>
          <p:nvPr/>
        </p:nvGrpSpPr>
        <p:grpSpPr>
          <a:xfrm>
            <a:off x="1013090" y="163036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4" name="Group 332"/>
          <p:cNvGrpSpPr/>
          <p:nvPr/>
        </p:nvGrpSpPr>
        <p:grpSpPr>
          <a:xfrm>
            <a:off x="1036539" y="3737576"/>
            <a:ext cx="259581" cy="259815"/>
            <a:chOff x="4643438" y="2786064"/>
            <a:chExt cx="288851" cy="288476"/>
          </a:xfrm>
        </p:grpSpPr>
        <p:sp>
          <p:nvSpPr>
            <p:cNvPr id="1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8" name="Freeform 26"/>
            <p:cNvSpPr/>
            <p:nvPr/>
          </p:nvSpPr>
          <p:spPr bwMode="auto">
            <a:xfrm>
              <a:off x="4725705"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7.2.4</a:t>
            </a:r>
            <a:r>
              <a:rPr lang="zh-CN" altLang="en-US" dirty="0" smtClean="0"/>
              <a:t>巡检检查清单</a:t>
            </a:r>
            <a:endParaRPr lang="zh-CN" altLang="en-US" dirty="0"/>
          </a:p>
        </p:txBody>
      </p:sp>
      <p:sp>
        <p:nvSpPr>
          <p:cNvPr id="331" name="Rectangle 330"/>
          <p:cNvSpPr/>
          <p:nvPr/>
        </p:nvSpPr>
        <p:spPr>
          <a:xfrm>
            <a:off x="1346647" y="2432308"/>
            <a:ext cx="8330565"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2"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grpSp>
        <p:nvGrpSpPr>
          <p:cNvPr id="3" name="Group 332">
            <a:extLst>
              <a:ext uri="{FF2B5EF4-FFF2-40B4-BE49-F238E27FC236}">
                <a16:creationId xmlns="" xmlns:a16="http://schemas.microsoft.com/office/drawing/2014/main" id="{07882745-E180-AA4C-B716-F4C236A906A5}"/>
              </a:ext>
            </a:extLst>
          </p:cNvPr>
          <p:cNvGrpSpPr/>
          <p:nvPr/>
        </p:nvGrpSpPr>
        <p:grpSpPr>
          <a:xfrm>
            <a:off x="1041248" y="2697273"/>
            <a:ext cx="259244" cy="259815"/>
            <a:chOff x="4643438" y="2786064"/>
            <a:chExt cx="288476" cy="288476"/>
          </a:xfrm>
        </p:grpSpPr>
        <p:sp>
          <p:nvSpPr>
            <p:cNvPr id="12" name="Oval 326">
              <a:extLst>
                <a:ext uri="{FF2B5EF4-FFF2-40B4-BE49-F238E27FC236}">
                  <a16:creationId xmlns="" xmlns:a16="http://schemas.microsoft.com/office/drawing/2014/main" id="{D8663235-DC9E-4AF5-E129-36E1939B044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3" name="Freeform 26">
              <a:extLst>
                <a:ext uri="{FF2B5EF4-FFF2-40B4-BE49-F238E27FC236}">
                  <a16:creationId xmlns="" xmlns:a16="http://schemas.microsoft.com/office/drawing/2014/main" id="{865DDD00-559D-AC5B-4500-6282FF8B3C94}"/>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Group 332">
            <a:extLst>
              <a:ext uri="{FF2B5EF4-FFF2-40B4-BE49-F238E27FC236}">
                <a16:creationId xmlns="" xmlns:a16="http://schemas.microsoft.com/office/drawing/2014/main" id="{777D1D8B-6A81-375A-9EEF-E319CAC496E7}"/>
              </a:ext>
            </a:extLst>
          </p:cNvPr>
          <p:cNvGrpSpPr/>
          <p:nvPr/>
        </p:nvGrpSpPr>
        <p:grpSpPr>
          <a:xfrm>
            <a:off x="1054657" y="3882796"/>
            <a:ext cx="259244" cy="259815"/>
            <a:chOff x="4643438" y="2786064"/>
            <a:chExt cx="288476" cy="288476"/>
          </a:xfrm>
        </p:grpSpPr>
        <p:sp>
          <p:nvSpPr>
            <p:cNvPr id="15" name="Oval 326">
              <a:extLst>
                <a:ext uri="{FF2B5EF4-FFF2-40B4-BE49-F238E27FC236}">
                  <a16:creationId xmlns="" xmlns:a16="http://schemas.microsoft.com/office/drawing/2014/main" id="{2E9B2784-C124-8660-DAB5-7F5DF68DBE3E}"/>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 xmlns:a16="http://schemas.microsoft.com/office/drawing/2014/main" id="{CF05F1AB-F43F-5159-4F70-DC6A9FB9208C}"/>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6" name="Group 332">
            <a:extLst>
              <a:ext uri="{FF2B5EF4-FFF2-40B4-BE49-F238E27FC236}">
                <a16:creationId xmlns="" xmlns:a16="http://schemas.microsoft.com/office/drawing/2014/main" id="{DE0F27C4-E5E6-1438-E01B-DF92E5C39644}"/>
              </a:ext>
            </a:extLst>
          </p:cNvPr>
          <p:cNvGrpSpPr/>
          <p:nvPr/>
        </p:nvGrpSpPr>
        <p:grpSpPr>
          <a:xfrm>
            <a:off x="1054657" y="4520746"/>
            <a:ext cx="259244" cy="259815"/>
            <a:chOff x="4643438" y="2786064"/>
            <a:chExt cx="288476" cy="288476"/>
          </a:xfrm>
        </p:grpSpPr>
        <p:sp>
          <p:nvSpPr>
            <p:cNvPr id="18" name="Oval 326">
              <a:extLst>
                <a:ext uri="{FF2B5EF4-FFF2-40B4-BE49-F238E27FC236}">
                  <a16:creationId xmlns="" xmlns:a16="http://schemas.microsoft.com/office/drawing/2014/main" id="{3970E1B9-FAEB-9903-2298-9BBAC450A15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 xmlns:a16="http://schemas.microsoft.com/office/drawing/2014/main" id="{22D28B75-FFE4-93B6-6335-380297FFA18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31747" name="Rectangle 3"/>
          <p:cNvSpPr>
            <a:spLocks noChangeArrowheads="1"/>
          </p:cNvSpPr>
          <p:nvPr/>
        </p:nvSpPr>
        <p:spPr bwMode="auto">
          <a:xfrm>
            <a:off x="740239" y="1157651"/>
            <a:ext cx="9453964" cy="13111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defTabSz="685165" fontAlgn="base">
              <a:lnSpc>
                <a:spcPct val="120000"/>
              </a:lnSpc>
              <a:spcBef>
                <a:spcPct val="0"/>
              </a:spcBef>
              <a:spcAft>
                <a:spcPct val="0"/>
              </a:spcAft>
              <a:buClrTx/>
              <a:buSzTx/>
              <a:buFontTx/>
              <a:buNone/>
              <a:tabLst/>
              <a:defRPr/>
            </a:pPr>
            <a:r>
              <a:rPr lang="zh-CN" altLang="zh-CN" sz="2200" b="1"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日常巡检工作是有计划的例行工作，因此，针对各项操作整理一份操作清单（Checklist）是十分必要的。不同网络设备的Checklist可以参考相应的产品文档。常见的Checklist有：</a:t>
            </a:r>
          </a:p>
        </p:txBody>
      </p:sp>
      <p:sp>
        <p:nvSpPr>
          <p:cNvPr id="31748" name="Rectangle 4"/>
          <p:cNvSpPr>
            <a:spLocks noChangeArrowheads="1"/>
          </p:cNvSpPr>
          <p:nvPr/>
        </p:nvSpPr>
        <p:spPr bwMode="auto">
          <a:xfrm>
            <a:off x="1444550" y="3241655"/>
            <a:ext cx="641385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lang="zh-CN" altLang="en-US" sz="2000" dirty="0" smtClean="0"/>
              <a:t>设备基本信息表</a:t>
            </a:r>
          </a:p>
        </p:txBody>
      </p:sp>
      <p:sp>
        <p:nvSpPr>
          <p:cNvPr id="31749" name="Rectangle 5"/>
          <p:cNvSpPr>
            <a:spLocks noChangeArrowheads="1"/>
          </p:cNvSpPr>
          <p:nvPr/>
        </p:nvSpPr>
        <p:spPr bwMode="auto">
          <a:xfrm>
            <a:off x="1402501" y="3825082"/>
            <a:ext cx="5939073"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zh-CN" altLang="en-US" sz="2000" dirty="0" smtClean="0"/>
              <a:t> 设备端口检查表</a:t>
            </a:r>
          </a:p>
        </p:txBody>
      </p:sp>
      <p:sp>
        <p:nvSpPr>
          <p:cNvPr id="31750" name="Rectangle 6"/>
          <p:cNvSpPr>
            <a:spLocks noChangeArrowheads="1"/>
          </p:cNvSpPr>
          <p:nvPr/>
        </p:nvSpPr>
        <p:spPr bwMode="auto">
          <a:xfrm>
            <a:off x="1439243" y="2662411"/>
            <a:ext cx="198002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indent="0" fontAlgn="base">
              <a:lnSpc>
                <a:spcPct val="100000"/>
              </a:lnSpc>
              <a:spcBef>
                <a:spcPct val="0"/>
              </a:spcBef>
              <a:spcAft>
                <a:spcPct val="0"/>
              </a:spcAft>
              <a:buClrTx/>
              <a:buSzTx/>
              <a:tabLst/>
            </a:pPr>
            <a:r>
              <a:rPr lang="zh-CN" altLang="en-US" sz="2000" dirty="0" smtClean="0"/>
              <a:t>设备环境检查表</a:t>
            </a:r>
          </a:p>
        </p:txBody>
      </p:sp>
      <p:sp>
        <p:nvSpPr>
          <p:cNvPr id="27" name="矩形 26"/>
          <p:cNvSpPr/>
          <p:nvPr/>
        </p:nvSpPr>
        <p:spPr>
          <a:xfrm>
            <a:off x="1465724" y="4457496"/>
            <a:ext cx="1980029" cy="400110"/>
          </a:xfrm>
          <a:prstGeom prst="rect">
            <a:avLst/>
          </a:prstGeom>
        </p:spPr>
        <p:txBody>
          <a:bodyPr wrap="none">
            <a:spAutoFit/>
          </a:bodyPr>
          <a:lstStyle/>
          <a:p>
            <a:pPr fontAlgn="base">
              <a:spcBef>
                <a:spcPct val="0"/>
              </a:spcBef>
              <a:spcAft>
                <a:spcPct val="0"/>
              </a:spcAft>
            </a:pPr>
            <a:r>
              <a:rPr lang="zh-CN" altLang="zh-CN" sz="2000" dirty="0" smtClean="0"/>
              <a:t>设备运行检查表</a:t>
            </a:r>
            <a:endParaRPr lang="zh-CN" altLang="en-US" sz="2000" dirty="0"/>
          </a:p>
        </p:txBody>
      </p:sp>
      <p:sp>
        <p:nvSpPr>
          <p:cNvPr id="31751" name="Rectangle 7"/>
          <p:cNvSpPr>
            <a:spLocks noChangeArrowheads="1"/>
          </p:cNvSpPr>
          <p:nvPr/>
        </p:nvSpPr>
        <p:spPr bwMode="auto">
          <a:xfrm>
            <a:off x="1484770" y="5080378"/>
            <a:ext cx="363044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0" fontAlgn="base">
              <a:lnSpc>
                <a:spcPct val="100000"/>
              </a:lnSpc>
              <a:spcBef>
                <a:spcPct val="0"/>
              </a:spcBef>
              <a:spcAft>
                <a:spcPct val="0"/>
              </a:spcAft>
              <a:buClrTx/>
              <a:buSzTx/>
              <a:tabLst/>
            </a:pPr>
            <a:r>
              <a:rPr lang="zh-CN" altLang="zh-CN" sz="2000" dirty="0" smtClean="0"/>
              <a:t>网络业务检查表</a:t>
            </a:r>
          </a:p>
        </p:txBody>
      </p:sp>
      <p:grpSp>
        <p:nvGrpSpPr>
          <p:cNvPr id="7" name="Group 332">
            <a:extLst>
              <a:ext uri="{FF2B5EF4-FFF2-40B4-BE49-F238E27FC236}">
                <a16:creationId xmlns="" xmlns:a16="http://schemas.microsoft.com/office/drawing/2014/main" id="{07882745-E180-AA4C-B716-F4C236A906A5}"/>
              </a:ext>
            </a:extLst>
          </p:cNvPr>
          <p:cNvGrpSpPr/>
          <p:nvPr/>
        </p:nvGrpSpPr>
        <p:grpSpPr>
          <a:xfrm>
            <a:off x="1030687" y="3302345"/>
            <a:ext cx="259244" cy="259815"/>
            <a:chOff x="4643438" y="2786064"/>
            <a:chExt cx="288476" cy="288476"/>
          </a:xfrm>
        </p:grpSpPr>
        <p:sp>
          <p:nvSpPr>
            <p:cNvPr id="23" name="Oval 326">
              <a:extLst>
                <a:ext uri="{FF2B5EF4-FFF2-40B4-BE49-F238E27FC236}">
                  <a16:creationId xmlns="" xmlns:a16="http://schemas.microsoft.com/office/drawing/2014/main" id="{D8663235-DC9E-4AF5-E129-36E1939B044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4" name="Freeform 26">
              <a:extLst>
                <a:ext uri="{FF2B5EF4-FFF2-40B4-BE49-F238E27FC236}">
                  <a16:creationId xmlns="" xmlns:a16="http://schemas.microsoft.com/office/drawing/2014/main" id="{865DDD00-559D-AC5B-4500-6282FF8B3C94}"/>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8" name="Group 332">
            <a:extLst>
              <a:ext uri="{FF2B5EF4-FFF2-40B4-BE49-F238E27FC236}">
                <a16:creationId xmlns="" xmlns:a16="http://schemas.microsoft.com/office/drawing/2014/main" id="{DE0F27C4-E5E6-1438-E01B-DF92E5C39644}"/>
              </a:ext>
            </a:extLst>
          </p:cNvPr>
          <p:cNvGrpSpPr/>
          <p:nvPr/>
        </p:nvGrpSpPr>
        <p:grpSpPr>
          <a:xfrm>
            <a:off x="1062201" y="5116766"/>
            <a:ext cx="259244" cy="259815"/>
            <a:chOff x="4643438" y="2786064"/>
            <a:chExt cx="288476" cy="288476"/>
          </a:xfrm>
        </p:grpSpPr>
        <p:sp>
          <p:nvSpPr>
            <p:cNvPr id="26" name="Oval 326">
              <a:extLst>
                <a:ext uri="{FF2B5EF4-FFF2-40B4-BE49-F238E27FC236}">
                  <a16:creationId xmlns="" xmlns:a16="http://schemas.microsoft.com/office/drawing/2014/main" id="{3970E1B9-FAEB-9903-2298-9BBAC450A15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8" name="Freeform 26">
              <a:extLst>
                <a:ext uri="{FF2B5EF4-FFF2-40B4-BE49-F238E27FC236}">
                  <a16:creationId xmlns="" xmlns:a16="http://schemas.microsoft.com/office/drawing/2014/main" id="{22D28B75-FFE4-93B6-6335-380297FFA189}"/>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38937019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7.2.4</a:t>
            </a:r>
            <a:r>
              <a:rPr lang="zh-CN" altLang="en-US" dirty="0" smtClean="0"/>
              <a:t>巡检检查清单</a:t>
            </a:r>
            <a:endParaRPr lang="zh-CN" altLang="en-US" dirty="0"/>
          </a:p>
        </p:txBody>
      </p:sp>
      <p:sp>
        <p:nvSpPr>
          <p:cNvPr id="2" name="文本框 1"/>
          <p:cNvSpPr txBox="1"/>
          <p:nvPr/>
        </p:nvSpPr>
        <p:spPr>
          <a:xfrm>
            <a:off x="1819598" y="1118655"/>
            <a:ext cx="7885241" cy="500832"/>
          </a:xfrm>
          <a:prstGeom prst="rect">
            <a:avLst/>
          </a:prstGeom>
          <a:noFill/>
        </p:spPr>
        <p:txBody>
          <a:bodyPr wrap="square" tIns="42254" bIns="42254" rtlCol="0">
            <a:spAutoFit/>
          </a:bodyPr>
          <a:lstStyle/>
          <a:p>
            <a:pPr algn="ctr"/>
            <a:r>
              <a:rPr lang="zh-CN" altLang="zh-CN" sz="2700" b="1" dirty="0" smtClean="0">
                <a:solidFill>
                  <a:schemeClr val="accent1"/>
                </a:solidFill>
                <a:latin typeface="微软雅黑" panose="020B0503020204020204" pitchFamily="34" charset="-122"/>
                <a:ea typeface="微软雅黑" panose="020B0503020204020204" pitchFamily="34" charset="-122"/>
              </a:rPr>
              <a:t>设备环境检查表</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785" y="2242185"/>
            <a:ext cx="8330565"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graphicFrame>
        <p:nvGraphicFramePr>
          <p:cNvPr id="10" name="表格 9"/>
          <p:cNvGraphicFramePr>
            <a:graphicFrameLocks noGrp="1"/>
          </p:cNvGraphicFramePr>
          <p:nvPr/>
        </p:nvGraphicFramePr>
        <p:xfrm>
          <a:off x="1872760" y="1750451"/>
          <a:ext cx="8607670" cy="4755857"/>
        </p:xfrm>
        <a:graphic>
          <a:graphicData uri="http://schemas.openxmlformats.org/drawingml/2006/table">
            <a:tbl>
              <a:tblPr/>
              <a:tblGrid>
                <a:gridCol w="668216"/>
                <a:gridCol w="1213339"/>
                <a:gridCol w="2197040"/>
                <a:gridCol w="2840953"/>
                <a:gridCol w="835268"/>
                <a:gridCol w="852854"/>
              </a:tblGrid>
              <a:tr h="407279">
                <a:tc gridSpan="6">
                  <a:txBody>
                    <a:bodyPr/>
                    <a:lstStyle/>
                    <a:p>
                      <a:pPr indent="127000" algn="ctr">
                        <a:spcAft>
                          <a:spcPts val="0"/>
                        </a:spcAft>
                      </a:pPr>
                      <a:r>
                        <a:rPr lang="zh-CN" sz="1050" b="1" kern="100" dirty="0">
                          <a:latin typeface="等线"/>
                          <a:ea typeface="宋体"/>
                          <a:cs typeface="宋体"/>
                        </a:rPr>
                        <a:t>设备环境检查表</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8392">
                <a:tc>
                  <a:txBody>
                    <a:bodyPr/>
                    <a:lstStyle/>
                    <a:p>
                      <a:pPr indent="127000" algn="ctr">
                        <a:spcAft>
                          <a:spcPts val="0"/>
                        </a:spcAft>
                      </a:pPr>
                      <a:r>
                        <a:rPr lang="zh-CN" sz="1050" b="1" kern="100">
                          <a:latin typeface="等线"/>
                          <a:ea typeface="宋体"/>
                          <a:cs typeface="宋体"/>
                        </a:rPr>
                        <a:t>序号</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检查项</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检查方法</a:t>
                      </a:r>
                      <a:r>
                        <a:rPr lang="en-US" sz="1050" b="1" kern="100">
                          <a:latin typeface="等线"/>
                          <a:ea typeface="宋体"/>
                          <a:cs typeface="宋体"/>
                        </a:rPr>
                        <a:t>/</a:t>
                      </a:r>
                      <a:r>
                        <a:rPr lang="zh-CN" sz="1050" b="1" kern="100">
                          <a:latin typeface="等线"/>
                          <a:ea typeface="宋体"/>
                          <a:cs typeface="宋体"/>
                        </a:rPr>
                        <a:t>工具</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评估标准和说明</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检查结果</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备注说明</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r>
              <a:tr h="746355">
                <a:tc>
                  <a:txBody>
                    <a:bodyPr/>
                    <a:lstStyle/>
                    <a:p>
                      <a:pPr indent="127000" algn="l">
                        <a:spcAft>
                          <a:spcPts val="0"/>
                        </a:spcAft>
                      </a:pPr>
                      <a:r>
                        <a:rPr lang="en-US" sz="1050" kern="100">
                          <a:latin typeface="宋体"/>
                          <a:ea typeface="等线"/>
                          <a:cs typeface="宋体"/>
                        </a:rPr>
                        <a:t>1</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设备位置摆放是否合理、牢固</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宋体"/>
                          <a:ea typeface="等线"/>
                          <a:cs typeface="宋体"/>
                        </a:rPr>
                        <a:t>观察</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宋体"/>
                          <a:ea typeface="等线"/>
                          <a:cs typeface="宋体"/>
                        </a:rPr>
                        <a:t>设备应放在通风、</a:t>
                      </a:r>
                      <a:r>
                        <a:rPr lang="zh-CN" sz="1050" kern="100" dirty="0" smtClean="0">
                          <a:latin typeface="宋体"/>
                          <a:ea typeface="等线"/>
                          <a:cs typeface="宋体"/>
                        </a:rPr>
                        <a:t>干</a:t>
                      </a:r>
                      <a:r>
                        <a:rPr lang="zh-CN" altLang="en-US" sz="1050" kern="100" dirty="0" smtClean="0">
                          <a:latin typeface="宋体"/>
                          <a:ea typeface="等线"/>
                          <a:cs typeface="宋体"/>
                        </a:rPr>
                        <a:t>燥</a:t>
                      </a:r>
                      <a:r>
                        <a:rPr lang="zh-CN" sz="1050" kern="100" dirty="0" smtClean="0">
                          <a:latin typeface="宋体"/>
                          <a:ea typeface="等线"/>
                          <a:cs typeface="宋体"/>
                        </a:rPr>
                        <a:t>的</a:t>
                      </a:r>
                      <a:r>
                        <a:rPr lang="zh-CN" sz="1050" kern="100" dirty="0">
                          <a:latin typeface="宋体"/>
                          <a:ea typeface="等线"/>
                          <a:cs typeface="宋体"/>
                        </a:rPr>
                        <a:t>环境中，且放置</a:t>
                      </a:r>
                      <a:r>
                        <a:rPr lang="zh-CN" sz="1050" kern="100" dirty="0" smtClean="0">
                          <a:latin typeface="宋体"/>
                          <a:ea typeface="等线"/>
                          <a:cs typeface="宋体"/>
                        </a:rPr>
                        <a:t>位置平整</a:t>
                      </a:r>
                      <a:r>
                        <a:rPr lang="zh-CN" altLang="zh-CN" sz="1050" kern="100" dirty="0" smtClean="0">
                          <a:latin typeface="宋体"/>
                          <a:ea typeface="+mn-ea"/>
                          <a:cs typeface="宋体"/>
                        </a:rPr>
                        <a:t>、</a:t>
                      </a:r>
                      <a:r>
                        <a:rPr lang="zh-CN" sz="1050" kern="100" dirty="0" smtClean="0">
                          <a:latin typeface="宋体"/>
                          <a:ea typeface="等线"/>
                          <a:cs typeface="宋体"/>
                        </a:rPr>
                        <a:t>设备周</a:t>
                      </a:r>
                      <a:r>
                        <a:rPr lang="zh-CN" altLang="en-US" sz="1050" kern="100" dirty="0" smtClean="0">
                          <a:latin typeface="宋体"/>
                          <a:ea typeface="等线"/>
                          <a:cs typeface="宋体"/>
                        </a:rPr>
                        <a:t>围</a:t>
                      </a:r>
                      <a:r>
                        <a:rPr lang="zh-CN" sz="1050" kern="100" dirty="0" smtClean="0">
                          <a:latin typeface="宋体"/>
                          <a:ea typeface="等线"/>
                          <a:cs typeface="宋体"/>
                        </a:rPr>
                        <a:t>不得</a:t>
                      </a:r>
                      <a:r>
                        <a:rPr lang="zh-CN" sz="1050" kern="100" dirty="0">
                          <a:latin typeface="宋体"/>
                          <a:ea typeface="等线"/>
                          <a:cs typeface="宋体"/>
                        </a:rPr>
                        <a:t>有杂物堆积。</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415">
                <a:tc>
                  <a:txBody>
                    <a:bodyPr/>
                    <a:lstStyle/>
                    <a:p>
                      <a:pPr indent="127000" algn="l">
                        <a:spcAft>
                          <a:spcPts val="0"/>
                        </a:spcAft>
                      </a:pPr>
                      <a:r>
                        <a:rPr lang="en-US" sz="1050" kern="100">
                          <a:latin typeface="宋体"/>
                          <a:ea typeface="等线"/>
                          <a:cs typeface="宋体"/>
                        </a:rPr>
                        <a:t>2</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机房温度状况</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宋体"/>
                          <a:ea typeface="等线"/>
                          <a:cs typeface="宋体"/>
                        </a:rPr>
                        <a:t>观察</a:t>
                      </a:r>
                      <a:r>
                        <a:rPr lang="en-US" sz="1050" kern="100">
                          <a:latin typeface="宋体"/>
                          <a:ea typeface="等线"/>
                          <a:cs typeface="宋体"/>
                        </a:rPr>
                        <a:t>/</a:t>
                      </a:r>
                      <a:r>
                        <a:rPr lang="zh-CN" sz="1050" kern="100">
                          <a:latin typeface="宋体"/>
                          <a:ea typeface="等线"/>
                          <a:cs typeface="宋体"/>
                        </a:rPr>
                        <a:t>温度计</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宋体"/>
                          <a:ea typeface="等线"/>
                          <a:cs typeface="宋体"/>
                        </a:rPr>
                        <a:t>通常要求机房长期工作环境温度</a:t>
                      </a:r>
                      <a:r>
                        <a:rPr lang="zh-CN" sz="1050" kern="100" dirty="0" smtClean="0">
                          <a:latin typeface="宋体"/>
                          <a:ea typeface="等线"/>
                          <a:cs typeface="宋体"/>
                        </a:rPr>
                        <a:t>：</a:t>
                      </a:r>
                      <a:r>
                        <a:rPr lang="en-US" sz="1050" kern="100" dirty="0" smtClean="0">
                          <a:latin typeface="宋体"/>
                          <a:ea typeface="等线"/>
                          <a:cs typeface="宋体"/>
                        </a:rPr>
                        <a:t>0℃</a:t>
                      </a:r>
                      <a:r>
                        <a:rPr lang="en-US" sz="1050" kern="100" dirty="0">
                          <a:latin typeface="宋体"/>
                          <a:ea typeface="等线"/>
                          <a:cs typeface="宋体"/>
                        </a:rPr>
                        <a:t>~45</a:t>
                      </a:r>
                      <a:r>
                        <a:rPr lang="en-US" sz="1050" kern="100" dirty="0" smtClean="0">
                          <a:latin typeface="宋体"/>
                          <a:ea typeface="等线"/>
                          <a:cs typeface="宋体"/>
                        </a:rPr>
                        <a:t>℃</a:t>
                      </a:r>
                      <a:r>
                        <a:rPr lang="zh-CN" altLang="en-US" sz="1050" kern="100" dirty="0" smtClean="0">
                          <a:latin typeface="宋体"/>
                          <a:ea typeface="等线"/>
                          <a:cs typeface="宋体"/>
                        </a:rPr>
                        <a:t>。</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1313">
                <a:tc>
                  <a:txBody>
                    <a:bodyPr/>
                    <a:lstStyle/>
                    <a:p>
                      <a:pPr indent="127000" algn="l">
                        <a:spcAft>
                          <a:spcPts val="0"/>
                        </a:spcAft>
                      </a:pPr>
                      <a:r>
                        <a:rPr lang="en-US" sz="1050" kern="100" dirty="0">
                          <a:latin typeface="宋体"/>
                          <a:ea typeface="等线"/>
                          <a:cs typeface="宋体"/>
                        </a:rPr>
                        <a:t>3</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等线"/>
                          <a:ea typeface="宋体"/>
                          <a:cs typeface="宋体"/>
                        </a:rPr>
                        <a:t>机房湿度状况</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宋体"/>
                          <a:ea typeface="等线"/>
                          <a:cs typeface="宋体"/>
                        </a:rPr>
                        <a:t>观察</a:t>
                      </a:r>
                      <a:r>
                        <a:rPr lang="en-US" sz="1050" kern="100" dirty="0">
                          <a:latin typeface="宋体"/>
                          <a:ea typeface="等线"/>
                          <a:cs typeface="宋体"/>
                        </a:rPr>
                        <a:t>/</a:t>
                      </a:r>
                      <a:r>
                        <a:rPr lang="zh-CN" sz="1050" kern="100" dirty="0">
                          <a:latin typeface="宋体"/>
                          <a:ea typeface="等线"/>
                          <a:cs typeface="宋体"/>
                        </a:rPr>
                        <a:t>湿度计</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宋体"/>
                          <a:ea typeface="等线"/>
                          <a:cs typeface="宋体"/>
                        </a:rPr>
                        <a:t>通常机房的长期工作环境相对湿度应在</a:t>
                      </a:r>
                      <a:r>
                        <a:rPr lang="en-US" sz="1050" kern="100" dirty="0">
                          <a:latin typeface="宋体"/>
                          <a:ea typeface="等线"/>
                          <a:cs typeface="宋体"/>
                        </a:rPr>
                        <a:t>5%RH~85%RH</a:t>
                      </a:r>
                      <a:r>
                        <a:rPr lang="zh-CN" sz="1050" kern="100" dirty="0" smtClean="0">
                          <a:latin typeface="宋体"/>
                          <a:ea typeface="等线"/>
                          <a:cs typeface="宋体"/>
                        </a:rPr>
                        <a:t>之</a:t>
                      </a:r>
                      <a:r>
                        <a:rPr lang="zh-CN" altLang="en-US" sz="1050" kern="100" dirty="0" smtClean="0">
                          <a:latin typeface="宋体"/>
                          <a:ea typeface="等线"/>
                          <a:cs typeface="宋体"/>
                        </a:rPr>
                        <a:t>间</a:t>
                      </a:r>
                      <a:r>
                        <a:rPr lang="zh-CN" sz="1050" kern="100" dirty="0" smtClean="0">
                          <a:latin typeface="宋体"/>
                          <a:ea typeface="等线"/>
                          <a:cs typeface="宋体"/>
                        </a:rPr>
                        <a:t>，</a:t>
                      </a:r>
                      <a:r>
                        <a:rPr lang="zh-CN" altLang="zh-CN" sz="1050" kern="100" dirty="0" smtClean="0">
                          <a:latin typeface="宋体"/>
                          <a:ea typeface="+mn-ea"/>
                          <a:cs typeface="宋体"/>
                        </a:rPr>
                        <a:t>不结露</a:t>
                      </a:r>
                      <a:r>
                        <a:rPr lang="zh-CN" sz="1050" kern="100" dirty="0" smtClean="0">
                          <a:latin typeface="宋体"/>
                          <a:ea typeface="等线"/>
                          <a:cs typeface="宋体"/>
                        </a:rPr>
                        <a:t>。</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964">
                <a:tc>
                  <a:txBody>
                    <a:bodyPr/>
                    <a:lstStyle/>
                    <a:p>
                      <a:pPr indent="127000" algn="l">
                        <a:spcAft>
                          <a:spcPts val="0"/>
                        </a:spcAft>
                      </a:pPr>
                      <a:r>
                        <a:rPr lang="en-US" sz="1050" kern="100" dirty="0">
                          <a:latin typeface="宋体"/>
                          <a:ea typeface="等线"/>
                          <a:cs typeface="宋体"/>
                        </a:rPr>
                        <a:t>4</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机房内空调运行是否正常</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宋体"/>
                          <a:ea typeface="等线"/>
                          <a:cs typeface="宋体"/>
                        </a:rPr>
                        <a:t>观察</a:t>
                      </a:r>
                      <a:r>
                        <a:rPr lang="en-US" sz="1050" kern="100">
                          <a:latin typeface="宋体"/>
                          <a:ea typeface="等线"/>
                          <a:cs typeface="宋体"/>
                        </a:rPr>
                        <a:t>/</a:t>
                      </a:r>
                      <a:r>
                        <a:rPr lang="zh-CN" sz="1050" kern="100">
                          <a:latin typeface="宋体"/>
                          <a:ea typeface="等线"/>
                          <a:cs typeface="宋体"/>
                        </a:rPr>
                        <a:t>空调</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宋体"/>
                          <a:ea typeface="等线"/>
                          <a:cs typeface="宋体"/>
                        </a:rPr>
                        <a:t>空调可持续稳定运行，使机房的温度和湿度保特在设备规定范围内</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6139">
                <a:tc>
                  <a:txBody>
                    <a:bodyPr/>
                    <a:lstStyle/>
                    <a:p>
                      <a:pPr indent="127000" algn="l">
                        <a:spcAft>
                          <a:spcPts val="0"/>
                        </a:spcAft>
                      </a:pPr>
                      <a:r>
                        <a:rPr lang="en-US" sz="1050" kern="100">
                          <a:latin typeface="宋体"/>
                          <a:ea typeface="等线"/>
                          <a:cs typeface="宋体"/>
                        </a:rPr>
                        <a:t>5</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清洁状况</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宋体"/>
                          <a:ea typeface="等线"/>
                          <a:cs typeface="宋体"/>
                        </a:rPr>
                        <a:t>观察</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宋体"/>
                          <a:ea typeface="等线"/>
                          <a:cs typeface="宋体"/>
                        </a:rPr>
                        <a:t>所有项目都应干净整洁无明显尘土附着。</a:t>
                      </a:r>
                      <a:endParaRPr lang="zh-CN" sz="1050" kern="100" dirty="0">
                        <a:latin typeface="等线"/>
                        <a:ea typeface="宋体"/>
                        <a:cs typeface="Times New Roman"/>
                      </a:endParaRPr>
                    </a:p>
                    <a:p>
                      <a:pPr indent="127000" algn="l">
                        <a:spcAft>
                          <a:spcPts val="0"/>
                        </a:spcAft>
                      </a:pPr>
                      <a:r>
                        <a:rPr lang="zh-CN" sz="1050" kern="100" dirty="0">
                          <a:latin typeface="宋体"/>
                          <a:ea typeface="等线"/>
                          <a:cs typeface="宋体"/>
                        </a:rPr>
                        <a:t>注意防尘网的清洁状况，及时</a:t>
                      </a:r>
                      <a:r>
                        <a:rPr lang="zh-CN" sz="1050" kern="100" dirty="0" smtClean="0">
                          <a:latin typeface="宋体"/>
                          <a:ea typeface="等线"/>
                          <a:cs typeface="宋体"/>
                        </a:rPr>
                        <a:t>清洗</a:t>
                      </a:r>
                      <a:r>
                        <a:rPr lang="zh-CN" altLang="en-US" sz="1050" kern="100" dirty="0" smtClean="0">
                          <a:latin typeface="宋体"/>
                          <a:ea typeface="等线"/>
                          <a:cs typeface="宋体"/>
                        </a:rPr>
                        <a:t>或</a:t>
                      </a:r>
                      <a:r>
                        <a:rPr lang="zh-CN" sz="1050" kern="100" dirty="0" smtClean="0">
                          <a:latin typeface="宋体"/>
                          <a:ea typeface="等线"/>
                          <a:cs typeface="宋体"/>
                        </a:rPr>
                        <a:t>更换</a:t>
                      </a:r>
                      <a:r>
                        <a:rPr lang="zh-CN" sz="1050" kern="100" dirty="0">
                          <a:latin typeface="宋体"/>
                          <a:ea typeface="等线"/>
                          <a:cs typeface="宋体"/>
                        </a:rPr>
                        <a:t>，以免影响机柜门及风扇框的通风、散热。</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宋体"/>
                        <a:ea typeface="等线"/>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dirty="0">
                        <a:latin typeface="宋体"/>
                        <a:ea typeface="等线"/>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937019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7.2.4</a:t>
            </a:r>
            <a:r>
              <a:rPr lang="zh-CN" altLang="en-US" dirty="0" smtClean="0"/>
              <a:t>巡检检查清单</a:t>
            </a:r>
            <a:endParaRPr lang="zh-CN" altLang="en-US" dirty="0"/>
          </a:p>
        </p:txBody>
      </p:sp>
      <p:sp>
        <p:nvSpPr>
          <p:cNvPr id="2" name="文本框 1"/>
          <p:cNvSpPr txBox="1"/>
          <p:nvPr/>
        </p:nvSpPr>
        <p:spPr>
          <a:xfrm>
            <a:off x="1766846" y="1171407"/>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设备基本信息表</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785" y="2242185"/>
            <a:ext cx="8330565"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graphicFrame>
        <p:nvGraphicFramePr>
          <p:cNvPr id="26" name="表格 25"/>
          <p:cNvGraphicFramePr>
            <a:graphicFrameLocks noGrp="1"/>
          </p:cNvGraphicFramePr>
          <p:nvPr/>
        </p:nvGraphicFramePr>
        <p:xfrm>
          <a:off x="1468313" y="1795438"/>
          <a:ext cx="8748348" cy="4356781"/>
        </p:xfrm>
        <a:graphic>
          <a:graphicData uri="http://schemas.openxmlformats.org/drawingml/2006/table">
            <a:tbl>
              <a:tblPr/>
              <a:tblGrid>
                <a:gridCol w="562709"/>
                <a:gridCol w="1397978"/>
                <a:gridCol w="2204963"/>
                <a:gridCol w="2799151"/>
                <a:gridCol w="930693"/>
                <a:gridCol w="852854"/>
              </a:tblGrid>
              <a:tr h="250554">
                <a:tc gridSpan="6">
                  <a:txBody>
                    <a:bodyPr/>
                    <a:lstStyle/>
                    <a:p>
                      <a:pPr indent="127000" algn="ctr">
                        <a:spcAft>
                          <a:spcPts val="0"/>
                        </a:spcAft>
                      </a:pPr>
                      <a:r>
                        <a:rPr lang="zh-CN" sz="1050" b="1" kern="100" dirty="0">
                          <a:latin typeface="等线"/>
                          <a:ea typeface="宋体"/>
                          <a:cs typeface="宋体"/>
                        </a:rPr>
                        <a:t>设备基本信息检查表</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40069">
                <a:tc>
                  <a:txBody>
                    <a:bodyPr/>
                    <a:lstStyle/>
                    <a:p>
                      <a:pPr indent="127000" algn="ctr">
                        <a:spcAft>
                          <a:spcPts val="0"/>
                        </a:spcAft>
                      </a:pPr>
                      <a:r>
                        <a:rPr lang="zh-CN" sz="1050" b="1" kern="100" dirty="0">
                          <a:latin typeface="等线"/>
                          <a:ea typeface="宋体"/>
                          <a:cs typeface="宋体"/>
                        </a:rPr>
                        <a:t>序号</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检查项</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检查方法</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评估标准</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检查结果</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备注说明</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r>
              <a:tr h="412342">
                <a:tc>
                  <a:txBody>
                    <a:bodyPr/>
                    <a:lstStyle/>
                    <a:p>
                      <a:pPr indent="127000" algn="l">
                        <a:spcAft>
                          <a:spcPts val="0"/>
                        </a:spcAft>
                      </a:pPr>
                      <a:r>
                        <a:rPr lang="en-US" sz="1050" kern="100">
                          <a:latin typeface="宋体"/>
                          <a:ea typeface="宋体"/>
                          <a:cs typeface="宋体"/>
                        </a:rPr>
                        <a:t>1</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spcAft>
                          <a:spcPts val="0"/>
                        </a:spcAft>
                      </a:pPr>
                      <a:endParaRPr lang="en-US" altLang="zh-CN" sz="1050" kern="100" dirty="0" smtClean="0">
                        <a:solidFill>
                          <a:schemeClr val="tx1"/>
                        </a:solidFill>
                        <a:latin typeface="等线"/>
                        <a:ea typeface="宋体"/>
                        <a:cs typeface="宋体"/>
                      </a:endParaRPr>
                    </a:p>
                    <a:p>
                      <a:pPr marL="0" indent="127000" algn="l" defTabSz="914400" rtl="0" eaLnBrk="1" latinLnBrk="0" hangingPunct="1">
                        <a:spcAft>
                          <a:spcPts val="0"/>
                        </a:spcAft>
                      </a:pPr>
                      <a:r>
                        <a:rPr lang="zh-CN" sz="1050" kern="100" dirty="0" smtClean="0">
                          <a:solidFill>
                            <a:schemeClr val="tx1"/>
                          </a:solidFill>
                          <a:latin typeface="等线"/>
                          <a:ea typeface="宋体"/>
                          <a:cs typeface="宋体"/>
                        </a:rPr>
                        <a:t>设备</a:t>
                      </a:r>
                      <a:r>
                        <a:rPr lang="zh-CN" sz="1050" kern="100" dirty="0">
                          <a:solidFill>
                            <a:schemeClr val="tx1"/>
                          </a:solidFill>
                          <a:latin typeface="等线"/>
                          <a:ea typeface="宋体"/>
                          <a:cs typeface="宋体"/>
                        </a:rPr>
                        <a:t>软件版本信息</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spcAft>
                          <a:spcPts val="0"/>
                        </a:spcAft>
                      </a:pPr>
                      <a:endParaRPr lang="en-US" sz="1050" kern="100" dirty="0" smtClean="0">
                        <a:solidFill>
                          <a:schemeClr val="tx1"/>
                        </a:solidFill>
                        <a:latin typeface="等线"/>
                        <a:ea typeface="宋体"/>
                        <a:cs typeface="宋体"/>
                      </a:endParaRPr>
                    </a:p>
                    <a:p>
                      <a:pPr marL="0" indent="127000" algn="l" defTabSz="914400" rtl="0" eaLnBrk="1" latinLnBrk="0" hangingPunct="1">
                        <a:spcAft>
                          <a:spcPts val="0"/>
                        </a:spcAft>
                      </a:pPr>
                      <a:r>
                        <a:rPr lang="en-US" sz="1050" kern="100" dirty="0" smtClean="0">
                          <a:solidFill>
                            <a:schemeClr val="tx1"/>
                          </a:solidFill>
                          <a:latin typeface="等线"/>
                          <a:ea typeface="宋体"/>
                          <a:cs typeface="宋体"/>
                        </a:rPr>
                        <a:t>       display </a:t>
                      </a:r>
                      <a:r>
                        <a:rPr lang="en-US" sz="1050" kern="100" dirty="0">
                          <a:solidFill>
                            <a:schemeClr val="tx1"/>
                          </a:solidFill>
                          <a:latin typeface="等线"/>
                          <a:ea typeface="宋体"/>
                          <a:cs typeface="宋体"/>
                        </a:rPr>
                        <a:t>version</a:t>
                      </a:r>
                      <a:endParaRPr lang="zh-CN" sz="1050" kern="100" dirty="0">
                        <a:solidFill>
                          <a:schemeClr val="tx1"/>
                        </a:solidFill>
                        <a:latin typeface="等线"/>
                        <a:ea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spcAft>
                          <a:spcPts val="0"/>
                        </a:spcAft>
                      </a:pPr>
                      <a:endParaRPr lang="en-US" altLang="zh-CN" sz="1050" kern="100" dirty="0" smtClean="0">
                        <a:solidFill>
                          <a:schemeClr val="tx1"/>
                        </a:solidFill>
                        <a:latin typeface="等线"/>
                        <a:ea typeface="宋体"/>
                        <a:cs typeface="宋体"/>
                      </a:endParaRPr>
                    </a:p>
                    <a:p>
                      <a:pPr marL="0" indent="127000" algn="l" defTabSz="914400" rtl="0" eaLnBrk="1" latinLnBrk="0" hangingPunct="1">
                        <a:spcAft>
                          <a:spcPts val="0"/>
                        </a:spcAft>
                      </a:pPr>
                      <a:r>
                        <a:rPr lang="zh-CN" sz="1050" kern="100" dirty="0" smtClean="0">
                          <a:solidFill>
                            <a:schemeClr val="tx1"/>
                          </a:solidFill>
                          <a:latin typeface="等线"/>
                          <a:ea typeface="宋体"/>
                          <a:cs typeface="宋体"/>
                        </a:rPr>
                        <a:t>检查</a:t>
                      </a:r>
                      <a:r>
                        <a:rPr lang="zh-CN" sz="1050" kern="100" dirty="0">
                          <a:solidFill>
                            <a:schemeClr val="tx1"/>
                          </a:solidFill>
                          <a:latin typeface="等线"/>
                          <a:ea typeface="宋体"/>
                          <a:cs typeface="宋体"/>
                        </a:rPr>
                        <a:t>软件版本是否是稳定运行版本</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5847">
                <a:tc>
                  <a:txBody>
                    <a:bodyPr/>
                    <a:lstStyle/>
                    <a:p>
                      <a:pPr indent="127000" algn="l">
                        <a:spcAft>
                          <a:spcPts val="0"/>
                        </a:spcAft>
                      </a:pPr>
                      <a:r>
                        <a:rPr lang="en-US" sz="1050" kern="100">
                          <a:latin typeface="宋体"/>
                          <a:ea typeface="宋体"/>
                          <a:cs typeface="宋体"/>
                        </a:rPr>
                        <a:t>2</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检查软件包</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执行 </a:t>
                      </a:r>
                      <a:r>
                        <a:rPr lang="en-US" sz="1050" kern="100">
                          <a:latin typeface="等线"/>
                          <a:ea typeface="宋体"/>
                          <a:cs typeface="宋体"/>
                        </a:rPr>
                        <a:t>display startup</a:t>
                      </a:r>
                      <a:r>
                        <a:rPr lang="zh-CN" sz="1050" kern="100">
                          <a:latin typeface="等线"/>
                          <a:ea typeface="宋体"/>
                          <a:cs typeface="宋体"/>
                        </a:rPr>
                        <a:t>命令</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等线"/>
                          <a:ea typeface="宋体"/>
                          <a:cs typeface="宋体"/>
                        </a:rPr>
                        <a:t>检查下述系统文件名是否正确</a:t>
                      </a:r>
                      <a:r>
                        <a:rPr lang="en-US" sz="1050" kern="100" dirty="0">
                          <a:latin typeface="等线"/>
                          <a:ea typeface="宋体"/>
                          <a:cs typeface="宋体"/>
                        </a:rPr>
                        <a:t>:</a:t>
                      </a:r>
                      <a:endParaRPr lang="zh-CN" sz="1050" kern="100" dirty="0">
                        <a:latin typeface="等线"/>
                        <a:ea typeface="宋体"/>
                        <a:cs typeface="Times New Roman"/>
                      </a:endParaRPr>
                    </a:p>
                    <a:p>
                      <a:pPr marL="342900" lvl="0" indent="-342900" algn="l">
                        <a:spcAft>
                          <a:spcPts val="0"/>
                        </a:spcAft>
                        <a:buSzPts val="750"/>
                        <a:buFont typeface="Wingdings"/>
                        <a:buChar char=""/>
                      </a:pPr>
                      <a:r>
                        <a:rPr lang="zh-CN" sz="1050" kern="100" dirty="0">
                          <a:latin typeface="等线"/>
                          <a:ea typeface="宋体"/>
                          <a:cs typeface="宋体"/>
                        </a:rPr>
                        <a:t>当前启动大包名</a:t>
                      </a:r>
                      <a:endParaRPr lang="zh-CN" sz="1050" kern="100" dirty="0">
                        <a:latin typeface="等线"/>
                        <a:ea typeface="宋体"/>
                        <a:cs typeface="Times New Roman"/>
                      </a:endParaRPr>
                    </a:p>
                    <a:p>
                      <a:pPr marL="342900" lvl="0" indent="-342900" algn="l">
                        <a:spcAft>
                          <a:spcPts val="0"/>
                        </a:spcAft>
                        <a:buSzPts val="750"/>
                        <a:buFont typeface="Wingdings"/>
                        <a:buChar char=""/>
                      </a:pPr>
                      <a:r>
                        <a:rPr lang="zh-CN" sz="1050" kern="100" dirty="0">
                          <a:latin typeface="等线"/>
                          <a:ea typeface="宋体"/>
                          <a:cs typeface="宋体"/>
                        </a:rPr>
                        <a:t>下次启动大包名</a:t>
                      </a:r>
                      <a:endParaRPr lang="zh-CN" sz="1050" kern="100" dirty="0">
                        <a:latin typeface="等线"/>
                        <a:ea typeface="宋体"/>
                        <a:cs typeface="Times New Roman"/>
                      </a:endParaRPr>
                    </a:p>
                    <a:p>
                      <a:pPr marL="342900" lvl="0" indent="-342900" algn="l">
                        <a:spcAft>
                          <a:spcPts val="0"/>
                        </a:spcAft>
                        <a:buSzPts val="750"/>
                        <a:buFont typeface="Wingdings"/>
                        <a:buChar char=""/>
                      </a:pPr>
                      <a:r>
                        <a:rPr lang="zh-CN" sz="1050" kern="100" dirty="0">
                          <a:latin typeface="等线"/>
                          <a:ea typeface="宋体"/>
                          <a:cs typeface="宋体"/>
                        </a:rPr>
                        <a:t>备份大包名</a:t>
                      </a:r>
                      <a:endParaRPr lang="zh-CN" sz="1050" kern="100" dirty="0">
                        <a:latin typeface="等线"/>
                        <a:ea typeface="宋体"/>
                        <a:cs typeface="Times New Roman"/>
                      </a:endParaRPr>
                    </a:p>
                    <a:p>
                      <a:pPr marL="342900" lvl="0" indent="-342900" algn="l">
                        <a:spcAft>
                          <a:spcPts val="0"/>
                        </a:spcAft>
                        <a:buSzPts val="750"/>
                        <a:buFont typeface="Wingdings"/>
                        <a:buChar char=""/>
                      </a:pPr>
                      <a:r>
                        <a:rPr lang="zh-CN" sz="1050" kern="100" dirty="0">
                          <a:latin typeface="等线"/>
                          <a:ea typeface="宋体"/>
                          <a:cs typeface="宋体"/>
                        </a:rPr>
                        <a:t>配置、许可文件、</a:t>
                      </a:r>
                      <a:r>
                        <a:rPr lang="zh-CN" sz="1050" kern="100" dirty="0" smtClean="0">
                          <a:latin typeface="等线"/>
                          <a:ea typeface="宋体"/>
                          <a:cs typeface="宋体"/>
                        </a:rPr>
                        <a:t>补丁的</a:t>
                      </a:r>
                      <a:r>
                        <a:rPr lang="zh-CN" sz="1050" kern="100" dirty="0">
                          <a:latin typeface="等线"/>
                          <a:ea typeface="宋体"/>
                          <a:cs typeface="宋体"/>
                        </a:rPr>
                        <a:t>当前启动文件名和下次启动文件名</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8205">
                <a:tc>
                  <a:txBody>
                    <a:bodyPr/>
                    <a:lstStyle/>
                    <a:p>
                      <a:pPr indent="127000" algn="l">
                        <a:spcAft>
                          <a:spcPts val="0"/>
                        </a:spcAft>
                      </a:pPr>
                      <a:r>
                        <a:rPr lang="en-US" sz="1050" kern="100">
                          <a:latin typeface="宋体"/>
                          <a:ea typeface="宋体"/>
                          <a:cs typeface="宋体"/>
                        </a:rPr>
                        <a:t>3</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en-US" sz="1050" kern="100">
                          <a:latin typeface="宋体"/>
                          <a:ea typeface="宋体"/>
                          <a:cs typeface="宋体"/>
                        </a:rPr>
                        <a:t>License</a:t>
                      </a:r>
                      <a:r>
                        <a:rPr lang="zh-CN" sz="1050" kern="100">
                          <a:latin typeface="等线"/>
                          <a:ea typeface="宋体"/>
                          <a:cs typeface="宋体"/>
                        </a:rPr>
                        <a:t>信息</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执行</a:t>
                      </a:r>
                      <a:r>
                        <a:rPr lang="en-US" sz="1050" kern="100">
                          <a:latin typeface="等线"/>
                          <a:ea typeface="宋体"/>
                          <a:cs typeface="宋体"/>
                        </a:rPr>
                        <a:t>display license</a:t>
                      </a:r>
                      <a:r>
                        <a:rPr lang="zh-CN" sz="1050" kern="100">
                          <a:latin typeface="等线"/>
                          <a:ea typeface="宋体"/>
                          <a:cs typeface="宋体"/>
                        </a:rPr>
                        <a:t>命令</a:t>
                      </a:r>
                      <a:endParaRPr lang="zh-CN" sz="1050" kern="100">
                        <a:latin typeface="等线"/>
                        <a:ea typeface="宋体"/>
                        <a:cs typeface="Times New Roman"/>
                      </a:endParaRPr>
                    </a:p>
                    <a:p>
                      <a:pPr indent="127000" algn="l">
                        <a:spcAft>
                          <a:spcPts val="0"/>
                        </a:spcAft>
                      </a:pPr>
                      <a:r>
                        <a:rPr lang="zh-CN" sz="1050" kern="100">
                          <a:latin typeface="等线"/>
                          <a:ea typeface="宋体"/>
                          <a:cs typeface="宋体"/>
                        </a:rPr>
                        <a:t>执行</a:t>
                      </a:r>
                      <a:r>
                        <a:rPr lang="en-US" sz="1050" kern="100">
                          <a:latin typeface="等线"/>
                          <a:ea typeface="宋体"/>
                          <a:cs typeface="宋体"/>
                        </a:rPr>
                        <a:t>display license state </a:t>
                      </a:r>
                      <a:r>
                        <a:rPr lang="zh-CN" sz="1050" kern="100">
                          <a:latin typeface="等线"/>
                          <a:ea typeface="宋体"/>
                          <a:cs typeface="宋体"/>
                        </a:rPr>
                        <a:t>命令</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查看</a:t>
                      </a:r>
                      <a:r>
                        <a:rPr lang="en-US" sz="1050" kern="100">
                          <a:latin typeface="等线"/>
                          <a:ea typeface="宋体"/>
                          <a:cs typeface="宋体"/>
                        </a:rPr>
                        <a:t>GTL License</a:t>
                      </a:r>
                      <a:r>
                        <a:rPr lang="zh-CN" sz="1050" kern="100">
                          <a:latin typeface="等线"/>
                          <a:ea typeface="宋体"/>
                          <a:cs typeface="宋体"/>
                        </a:rPr>
                        <a:t>文件名、版本及配置项是否符合要求，确认是否需要升级。</a:t>
                      </a:r>
                      <a:endParaRPr lang="zh-CN" sz="1050" kern="100">
                        <a:latin typeface="等线"/>
                        <a:ea typeface="宋体"/>
                        <a:cs typeface="Times New Roman"/>
                      </a:endParaRPr>
                    </a:p>
                    <a:p>
                      <a:pPr indent="127000" algn="l">
                        <a:spcAft>
                          <a:spcPts val="0"/>
                        </a:spcAft>
                      </a:pPr>
                      <a:r>
                        <a:rPr lang="zh-CN" sz="1050" kern="100">
                          <a:latin typeface="等线"/>
                          <a:ea typeface="宋体"/>
                          <a:cs typeface="宋体"/>
                        </a:rPr>
                        <a:t>“</a:t>
                      </a:r>
                      <a:r>
                        <a:rPr lang="en-US" sz="1050" kern="100">
                          <a:latin typeface="等线"/>
                          <a:ea typeface="宋体"/>
                          <a:cs typeface="宋体"/>
                        </a:rPr>
                        <a:t>Master board license state’</a:t>
                      </a:r>
                      <a:r>
                        <a:rPr lang="zh-CN" sz="1050" kern="100">
                          <a:latin typeface="等线"/>
                          <a:ea typeface="宋体"/>
                          <a:cs typeface="宋体"/>
                        </a:rPr>
                        <a:t>项为</a:t>
                      </a:r>
                      <a:r>
                        <a:rPr lang="en-US" sz="1050" kern="100">
                          <a:latin typeface="等线"/>
                          <a:ea typeface="宋体"/>
                          <a:cs typeface="宋体"/>
                        </a:rPr>
                        <a:t>“Normal"."Master board license state </a:t>
                      </a:r>
                      <a:r>
                        <a:rPr lang="zh-CN" sz="1050" kern="100">
                          <a:latin typeface="等线"/>
                          <a:ea typeface="宋体"/>
                          <a:cs typeface="宋体"/>
                        </a:rPr>
                        <a:t>项为</a:t>
                      </a:r>
                      <a:r>
                        <a:rPr lang="en-US" sz="1050" kern="100">
                          <a:latin typeface="等线"/>
                          <a:ea typeface="宋体"/>
                          <a:cs typeface="宋体"/>
                        </a:rPr>
                        <a:t>“Demo”</a:t>
                      </a:r>
                      <a:r>
                        <a:rPr lang="zh-CN" sz="1050" kern="100">
                          <a:latin typeface="等线"/>
                          <a:ea typeface="宋体"/>
                          <a:cs typeface="宋体"/>
                        </a:rPr>
                        <a:t>或</a:t>
                      </a:r>
                      <a:r>
                        <a:rPr lang="en-US" sz="1050" kern="100">
                          <a:latin typeface="等线"/>
                          <a:ea typeface="宋体"/>
                          <a:cs typeface="宋体"/>
                        </a:rPr>
                        <a:t>“Trial”</a:t>
                      </a:r>
                      <a:r>
                        <a:rPr lang="zh-CN" sz="1050" kern="100">
                          <a:latin typeface="等线"/>
                          <a:ea typeface="宋体"/>
                          <a:cs typeface="宋体"/>
                        </a:rPr>
                        <a:t>时，确认</a:t>
                      </a:r>
                      <a:r>
                        <a:rPr lang="en-US" sz="1050" kern="100">
                          <a:latin typeface="等线"/>
                          <a:ea typeface="宋体"/>
                          <a:cs typeface="宋体"/>
                        </a:rPr>
                        <a:t>License</a:t>
                      </a:r>
                      <a:r>
                        <a:rPr lang="zh-CN" sz="1050" kern="100">
                          <a:latin typeface="等线"/>
                          <a:ea typeface="宋体"/>
                          <a:cs typeface="宋体"/>
                        </a:rPr>
                        <a:t>在有效期内。</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3496">
                <a:tc>
                  <a:txBody>
                    <a:bodyPr/>
                    <a:lstStyle/>
                    <a:p>
                      <a:pPr indent="127000" algn="l">
                        <a:spcAft>
                          <a:spcPts val="0"/>
                        </a:spcAft>
                      </a:pPr>
                      <a:r>
                        <a:rPr lang="en-US" sz="1050" kern="100" dirty="0">
                          <a:latin typeface="宋体"/>
                          <a:ea typeface="宋体"/>
                          <a:cs typeface="宋体"/>
                        </a:rPr>
                        <a:t>4</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等线"/>
                          <a:ea typeface="宋体"/>
                          <a:cs typeface="宋体"/>
                        </a:rPr>
                        <a:t>检查补丁信息</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等线"/>
                          <a:ea typeface="宋体"/>
                          <a:cs typeface="宋体"/>
                        </a:rPr>
                        <a:t>执行</a:t>
                      </a:r>
                      <a:r>
                        <a:rPr lang="en-US" sz="1050" kern="100" dirty="0">
                          <a:latin typeface="等线"/>
                          <a:ea typeface="宋体"/>
                          <a:cs typeface="宋体"/>
                        </a:rPr>
                        <a:t>display patch-information</a:t>
                      </a:r>
                      <a:r>
                        <a:rPr lang="zh-CN" sz="1050" kern="100" dirty="0">
                          <a:latin typeface="等线"/>
                          <a:ea typeface="宋体"/>
                          <a:cs typeface="宋体"/>
                        </a:rPr>
                        <a:t>命令</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等线"/>
                          <a:ea typeface="宋体"/>
                          <a:cs typeface="宋体"/>
                        </a:rPr>
                        <a:t>补丁文件必须与实际要求一致，建议加载华为公司发布的该产品版本对应的最新的补丁文件。</a:t>
                      </a:r>
                      <a:endParaRPr lang="zh-CN" sz="1050" kern="100" dirty="0">
                        <a:latin typeface="等线"/>
                        <a:ea typeface="宋体"/>
                        <a:cs typeface="Times New Roman"/>
                      </a:endParaRPr>
                    </a:p>
                    <a:p>
                      <a:pPr indent="127000" algn="l">
                        <a:spcAft>
                          <a:spcPts val="0"/>
                        </a:spcAft>
                      </a:pPr>
                      <a:r>
                        <a:rPr lang="zh-CN" sz="1050" kern="100" dirty="0">
                          <a:latin typeface="等线"/>
                          <a:ea typeface="宋体"/>
                          <a:cs typeface="宋体"/>
                        </a:rPr>
                        <a:t>补丁必须已经生效，即补丁的总数量和正在运行的补丁数量一致。</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3496">
                <a:tc>
                  <a:txBody>
                    <a:bodyPr/>
                    <a:lstStyle/>
                    <a:p>
                      <a:pPr indent="127000" algn="l">
                        <a:spcAft>
                          <a:spcPts val="0"/>
                        </a:spcAft>
                      </a:pPr>
                      <a:r>
                        <a:rPr lang="en-US" altLang="zh-CN" sz="1050" kern="100" dirty="0" smtClean="0">
                          <a:latin typeface="等线"/>
                          <a:ea typeface="宋体"/>
                          <a:cs typeface="Times New Roman"/>
                        </a:rPr>
                        <a:t>5</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zh-CN" sz="1050" kern="100" dirty="0" smtClean="0">
                          <a:solidFill>
                            <a:schemeClr val="tx1"/>
                          </a:solidFill>
                          <a:latin typeface="等线"/>
                          <a:ea typeface="宋体"/>
                          <a:cs typeface="宋体"/>
                        </a:rPr>
                        <a:t>    </a:t>
                      </a:r>
                    </a:p>
                    <a:p>
                      <a:pPr>
                        <a:spcAft>
                          <a:spcPts val="0"/>
                        </a:spcAft>
                      </a:pPr>
                      <a:r>
                        <a:rPr lang="en-US" altLang="zh-CN" sz="1050" kern="100" dirty="0" smtClean="0">
                          <a:solidFill>
                            <a:schemeClr val="tx1"/>
                          </a:solidFill>
                          <a:latin typeface="等线"/>
                          <a:ea typeface="宋体"/>
                          <a:cs typeface="宋体"/>
                        </a:rPr>
                        <a:t>     </a:t>
                      </a:r>
                      <a:r>
                        <a:rPr lang="zh-CN" sz="1050" kern="100" dirty="0" smtClean="0">
                          <a:solidFill>
                            <a:schemeClr val="tx1"/>
                          </a:solidFill>
                          <a:latin typeface="等线"/>
                          <a:ea typeface="宋体"/>
                          <a:cs typeface="宋体"/>
                        </a:rPr>
                        <a:t>配置</a:t>
                      </a:r>
                      <a:r>
                        <a:rPr lang="zh-CN" sz="1050" kern="100" dirty="0">
                          <a:solidFill>
                            <a:schemeClr val="tx1"/>
                          </a:solidFill>
                          <a:latin typeface="等线"/>
                          <a:ea typeface="宋体"/>
                          <a:cs typeface="宋体"/>
                        </a:rPr>
                        <a:t>正确性</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100" dirty="0" smtClean="0">
                        <a:solidFill>
                          <a:schemeClr val="tx1"/>
                        </a:solidFill>
                        <a:latin typeface="等线"/>
                        <a:ea typeface="宋体"/>
                        <a:cs typeface="宋体"/>
                      </a:endParaRPr>
                    </a:p>
                    <a:p>
                      <a:pPr>
                        <a:spcAft>
                          <a:spcPts val="0"/>
                        </a:spcAft>
                      </a:pPr>
                      <a:r>
                        <a:rPr lang="en-US" sz="1050" kern="100" dirty="0" smtClean="0">
                          <a:solidFill>
                            <a:schemeClr val="tx1"/>
                          </a:solidFill>
                          <a:latin typeface="等线"/>
                          <a:ea typeface="宋体"/>
                          <a:cs typeface="宋体"/>
                        </a:rPr>
                        <a:t>display </a:t>
                      </a:r>
                      <a:r>
                        <a:rPr lang="en-US" sz="1050" kern="100" dirty="0">
                          <a:solidFill>
                            <a:schemeClr val="tx1"/>
                          </a:solidFill>
                          <a:latin typeface="等线"/>
                          <a:ea typeface="宋体"/>
                          <a:cs typeface="宋体"/>
                        </a:rPr>
                        <a:t>current-configuration </a:t>
                      </a:r>
                      <a:endParaRPr lang="zh-CN" sz="1050" kern="100" dirty="0">
                        <a:solidFill>
                          <a:schemeClr val="tx1"/>
                        </a:solidFill>
                        <a:latin typeface="等线"/>
                        <a:ea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100" dirty="0" smtClean="0">
                        <a:solidFill>
                          <a:schemeClr val="tx1"/>
                        </a:solidFill>
                        <a:latin typeface="等线"/>
                        <a:ea typeface="宋体"/>
                        <a:cs typeface="宋体"/>
                      </a:endParaRPr>
                    </a:p>
                    <a:p>
                      <a:pPr>
                        <a:spcAft>
                          <a:spcPts val="0"/>
                        </a:spcAft>
                      </a:pPr>
                      <a:r>
                        <a:rPr lang="zh-CN" sz="1050" kern="100" dirty="0" smtClean="0">
                          <a:solidFill>
                            <a:schemeClr val="tx1"/>
                          </a:solidFill>
                          <a:latin typeface="等线"/>
                          <a:ea typeface="宋体"/>
                          <a:cs typeface="宋体"/>
                        </a:rPr>
                        <a:t>检查</a:t>
                      </a:r>
                      <a:r>
                        <a:rPr lang="zh-CN" sz="1050" kern="100" dirty="0">
                          <a:solidFill>
                            <a:schemeClr val="tx1"/>
                          </a:solidFill>
                          <a:latin typeface="等线"/>
                          <a:ea typeface="宋体"/>
                          <a:cs typeface="宋体"/>
                        </a:rPr>
                        <a:t>当前生效的配置是否是正确的配置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50" kern="100" dirty="0">
                        <a:solidFill>
                          <a:schemeClr val="tx1"/>
                        </a:solidFill>
                        <a:latin typeface="等线"/>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93701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知识结构</a:t>
            </a:r>
          </a:p>
        </p:txBody>
      </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pic>
        <p:nvPicPr>
          <p:cNvPr id="7" name="图片 6"/>
          <p:cNvPicPr/>
          <p:nvPr/>
        </p:nvPicPr>
        <p:blipFill>
          <a:blip r:embed="rId3" cstate="print"/>
          <a:stretch>
            <a:fillRect/>
          </a:stretch>
        </p:blipFill>
        <p:spPr>
          <a:xfrm>
            <a:off x="1600200" y="1855177"/>
            <a:ext cx="8730762" cy="3578469"/>
          </a:xfrm>
          <a:prstGeom prst="rect">
            <a:avLst/>
          </a:prstGeom>
        </p:spPr>
      </p:pic>
    </p:spTree>
    <p:extLst>
      <p:ext uri="{BB962C8B-B14F-4D97-AF65-F5344CB8AC3E}">
        <p14:creationId xmlns:p14="http://schemas.microsoft.com/office/powerpoint/2010/main" val="8545988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7.2.4</a:t>
            </a:r>
            <a:r>
              <a:rPr lang="zh-CN" altLang="en-US" dirty="0" smtClean="0"/>
              <a:t>巡检检查清单</a:t>
            </a:r>
            <a:endParaRPr lang="zh-CN" altLang="en-US" dirty="0"/>
          </a:p>
        </p:txBody>
      </p:sp>
      <p:sp>
        <p:nvSpPr>
          <p:cNvPr id="2" name="文本框 1"/>
          <p:cNvSpPr txBox="1"/>
          <p:nvPr/>
        </p:nvSpPr>
        <p:spPr>
          <a:xfrm>
            <a:off x="1758054" y="1171407"/>
            <a:ext cx="7885241" cy="500832"/>
          </a:xfrm>
          <a:prstGeom prst="rect">
            <a:avLst/>
          </a:prstGeom>
          <a:noFill/>
        </p:spPr>
        <p:txBody>
          <a:bodyPr wrap="square" tIns="42254" bIns="42254" rtlCol="0">
            <a:spAutoFit/>
          </a:bodyPr>
          <a:lstStyle/>
          <a:p>
            <a:pPr lvl="0" algn="ctr"/>
            <a:r>
              <a:rPr lang="zh-CN" altLang="zh-CN" sz="2700" b="1" dirty="0" smtClean="0">
                <a:solidFill>
                  <a:schemeClr val="accent1"/>
                </a:solidFill>
                <a:latin typeface="微软雅黑" panose="020B0503020204020204" pitchFamily="34" charset="-122"/>
                <a:ea typeface="微软雅黑" panose="020B0503020204020204" pitchFamily="34" charset="-122"/>
              </a:rPr>
              <a:t>设备端口检查表</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785" y="2242185"/>
            <a:ext cx="8330565"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graphicFrame>
        <p:nvGraphicFramePr>
          <p:cNvPr id="9" name="表格 8"/>
          <p:cNvGraphicFramePr>
            <a:graphicFrameLocks noGrp="1"/>
          </p:cNvGraphicFramePr>
          <p:nvPr/>
        </p:nvGraphicFramePr>
        <p:xfrm>
          <a:off x="1811217" y="1810872"/>
          <a:ext cx="8387860" cy="3860165"/>
        </p:xfrm>
        <a:graphic>
          <a:graphicData uri="http://schemas.openxmlformats.org/drawingml/2006/table">
            <a:tbl>
              <a:tblPr/>
              <a:tblGrid>
                <a:gridCol w="650629"/>
                <a:gridCol w="1125416"/>
                <a:gridCol w="2193729"/>
                <a:gridCol w="2667528"/>
                <a:gridCol w="818574"/>
                <a:gridCol w="931984"/>
              </a:tblGrid>
              <a:tr h="415802">
                <a:tc gridSpan="6">
                  <a:txBody>
                    <a:bodyPr/>
                    <a:lstStyle/>
                    <a:p>
                      <a:pPr indent="127000" algn="ctr">
                        <a:spcAft>
                          <a:spcPts val="0"/>
                        </a:spcAft>
                      </a:pPr>
                      <a:r>
                        <a:rPr lang="zh-CN" sz="1050" b="1" kern="100" dirty="0">
                          <a:latin typeface="等线"/>
                          <a:ea typeface="宋体"/>
                          <a:cs typeface="宋体"/>
                        </a:rPr>
                        <a:t>设备端口检查表</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2753">
                <a:tc>
                  <a:txBody>
                    <a:bodyPr/>
                    <a:lstStyle/>
                    <a:p>
                      <a:pPr indent="127000" algn="ctr">
                        <a:spcAft>
                          <a:spcPts val="0"/>
                        </a:spcAft>
                      </a:pPr>
                      <a:r>
                        <a:rPr lang="zh-CN" sz="1050" b="1" kern="100">
                          <a:latin typeface="等线"/>
                          <a:ea typeface="宋体"/>
                          <a:cs typeface="宋体"/>
                        </a:rPr>
                        <a:t>序号</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检查项</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检查方法</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评估标准</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检查结果</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备注说明</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r>
              <a:tr h="425507">
                <a:tc>
                  <a:txBody>
                    <a:bodyPr/>
                    <a:lstStyle/>
                    <a:p>
                      <a:pPr indent="127000" algn="l">
                        <a:spcAft>
                          <a:spcPts val="0"/>
                        </a:spcAft>
                      </a:pPr>
                      <a:r>
                        <a:rPr lang="en-US" sz="1050" kern="100" dirty="0">
                          <a:solidFill>
                            <a:schemeClr val="tx1"/>
                          </a:solidFill>
                          <a:latin typeface="等线"/>
                          <a:ea typeface="宋体"/>
                          <a:cs typeface="宋体"/>
                        </a:rPr>
                        <a:t>1</a:t>
                      </a:r>
                      <a:endParaRPr lang="zh-CN" sz="1050" kern="100" dirty="0">
                        <a:solidFill>
                          <a:schemeClr val="tx1"/>
                        </a:solidFill>
                        <a:latin typeface="等线"/>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solidFill>
                            <a:schemeClr val="tx1"/>
                          </a:solidFill>
                          <a:latin typeface="等线"/>
                          <a:ea typeface="宋体"/>
                          <a:cs typeface="宋体"/>
                        </a:rPr>
                        <a:t>接口错包</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solidFill>
                            <a:schemeClr val="tx1"/>
                          </a:solidFill>
                          <a:latin typeface="等线"/>
                          <a:ea typeface="宋体"/>
                          <a:cs typeface="宋体"/>
                        </a:rPr>
                        <a:t>执行</a:t>
                      </a:r>
                      <a:r>
                        <a:rPr lang="en-US" sz="1050" kern="100">
                          <a:solidFill>
                            <a:schemeClr val="tx1"/>
                          </a:solidFill>
                          <a:latin typeface="等线"/>
                          <a:ea typeface="宋体"/>
                          <a:cs typeface="宋体"/>
                        </a:rPr>
                        <a:t>display interface</a:t>
                      </a:r>
                      <a:r>
                        <a:rPr lang="zh-CN" sz="1050" kern="100">
                          <a:solidFill>
                            <a:schemeClr val="tx1"/>
                          </a:solidFill>
                          <a:latin typeface="等线"/>
                          <a:ea typeface="宋体"/>
                          <a:cs typeface="宋体"/>
                        </a:rPr>
                        <a:t>命令</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solidFill>
                            <a:schemeClr val="tx1"/>
                          </a:solidFill>
                          <a:latin typeface="等线"/>
                          <a:ea typeface="宋体"/>
                          <a:cs typeface="宋体"/>
                        </a:rPr>
                        <a:t>业务运行时，要</a:t>
                      </a:r>
                      <a:r>
                        <a:rPr lang="zh-CN" sz="1050" kern="100" dirty="0" smtClean="0">
                          <a:solidFill>
                            <a:schemeClr val="tx1"/>
                          </a:solidFill>
                          <a:latin typeface="等线"/>
                          <a:ea typeface="宋体"/>
                          <a:cs typeface="宋体"/>
                        </a:rPr>
                        <a:t>检查</a:t>
                      </a:r>
                      <a:r>
                        <a:rPr lang="zh-CN" altLang="en-US" sz="1050" kern="100" dirty="0" smtClean="0">
                          <a:solidFill>
                            <a:schemeClr val="tx1"/>
                          </a:solidFill>
                          <a:latin typeface="等线"/>
                          <a:ea typeface="宋体"/>
                          <a:cs typeface="宋体"/>
                        </a:rPr>
                        <a:t>接</a:t>
                      </a:r>
                      <a:r>
                        <a:rPr lang="zh-CN" sz="1050" kern="100" dirty="0" smtClean="0">
                          <a:solidFill>
                            <a:schemeClr val="tx1"/>
                          </a:solidFill>
                          <a:latin typeface="等线"/>
                          <a:ea typeface="宋体"/>
                          <a:cs typeface="宋体"/>
                        </a:rPr>
                        <a:t>口</a:t>
                      </a:r>
                      <a:r>
                        <a:rPr lang="zh-CN" sz="1050" kern="100" dirty="0">
                          <a:solidFill>
                            <a:schemeClr val="tx1"/>
                          </a:solidFill>
                          <a:latin typeface="等线"/>
                          <a:ea typeface="宋体"/>
                          <a:cs typeface="宋体"/>
                        </a:rPr>
                        <a:t>有无</a:t>
                      </a:r>
                      <a:r>
                        <a:rPr lang="zh-CN" sz="1050" kern="100" dirty="0" smtClean="0">
                          <a:solidFill>
                            <a:schemeClr val="tx1"/>
                          </a:solidFill>
                          <a:latin typeface="等线"/>
                          <a:ea typeface="宋体"/>
                          <a:cs typeface="宋体"/>
                        </a:rPr>
                        <a:t>错</a:t>
                      </a:r>
                      <a:r>
                        <a:rPr lang="zh-CN" altLang="en-US" sz="1050" kern="100" dirty="0" smtClean="0">
                          <a:solidFill>
                            <a:schemeClr val="tx1"/>
                          </a:solidFill>
                          <a:latin typeface="等线"/>
                          <a:ea typeface="宋体"/>
                          <a:cs typeface="宋体"/>
                        </a:rPr>
                        <a:t>误</a:t>
                      </a:r>
                      <a:r>
                        <a:rPr lang="zh-CN" sz="1050" kern="100" dirty="0" smtClean="0">
                          <a:solidFill>
                            <a:schemeClr val="tx1"/>
                          </a:solidFill>
                          <a:latin typeface="等线"/>
                          <a:ea typeface="宋体"/>
                          <a:cs typeface="宋体"/>
                        </a:rPr>
                        <a:t>包</a:t>
                      </a:r>
                      <a:r>
                        <a:rPr lang="zh-CN" sz="1050" kern="100" dirty="0">
                          <a:solidFill>
                            <a:schemeClr val="tx1"/>
                          </a:solidFill>
                          <a:latin typeface="等线"/>
                          <a:ea typeface="宋体"/>
                          <a:cs typeface="宋体"/>
                        </a:rPr>
                        <a:t>，包括</a:t>
                      </a:r>
                      <a:r>
                        <a:rPr lang="en-US" sz="1050" kern="100" dirty="0">
                          <a:solidFill>
                            <a:schemeClr val="tx1"/>
                          </a:solidFill>
                          <a:latin typeface="等线"/>
                          <a:ea typeface="宋体"/>
                          <a:cs typeface="宋体"/>
                        </a:rPr>
                        <a:t>CRC</a:t>
                      </a:r>
                      <a:r>
                        <a:rPr lang="zh-CN" sz="1050" kern="100" dirty="0" smtClean="0">
                          <a:solidFill>
                            <a:schemeClr val="tx1"/>
                          </a:solidFill>
                          <a:latin typeface="等线"/>
                          <a:ea typeface="宋体"/>
                          <a:cs typeface="宋体"/>
                        </a:rPr>
                        <a:t>错</a:t>
                      </a:r>
                      <a:r>
                        <a:rPr lang="zh-CN" altLang="en-US" sz="1050" kern="100" dirty="0" smtClean="0">
                          <a:solidFill>
                            <a:schemeClr val="tx1"/>
                          </a:solidFill>
                          <a:latin typeface="等线"/>
                          <a:ea typeface="宋体"/>
                          <a:cs typeface="宋体"/>
                        </a:rPr>
                        <a:t>误</a:t>
                      </a:r>
                      <a:r>
                        <a:rPr lang="zh-CN" sz="1050" kern="100" dirty="0" smtClean="0">
                          <a:solidFill>
                            <a:schemeClr val="tx1"/>
                          </a:solidFill>
                          <a:latin typeface="等线"/>
                          <a:ea typeface="宋体"/>
                          <a:cs typeface="宋体"/>
                        </a:rPr>
                        <a:t>包</a:t>
                      </a:r>
                      <a:r>
                        <a:rPr lang="zh-CN" sz="1050" kern="100" dirty="0">
                          <a:solidFill>
                            <a:schemeClr val="tx1"/>
                          </a:solidFill>
                          <a:latin typeface="等线"/>
                          <a:ea typeface="宋体"/>
                          <a:cs typeface="宋体"/>
                        </a:rPr>
                        <a:t>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9273">
                <a:tc>
                  <a:txBody>
                    <a:bodyPr/>
                    <a:lstStyle/>
                    <a:p>
                      <a:pPr indent="127000" algn="l">
                        <a:spcAft>
                          <a:spcPts val="0"/>
                        </a:spcAft>
                      </a:pPr>
                      <a:r>
                        <a:rPr lang="en-US" sz="1050" kern="100" dirty="0">
                          <a:solidFill>
                            <a:schemeClr val="tx1"/>
                          </a:solidFill>
                          <a:latin typeface="等线"/>
                          <a:ea typeface="宋体"/>
                          <a:cs typeface="宋体"/>
                        </a:rPr>
                        <a:t>2</a:t>
                      </a:r>
                      <a:endParaRPr lang="zh-CN" sz="1050" kern="100" dirty="0">
                        <a:solidFill>
                          <a:schemeClr val="tx1"/>
                        </a:solidFill>
                        <a:latin typeface="等线"/>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solidFill>
                            <a:schemeClr val="tx1"/>
                          </a:solidFill>
                          <a:latin typeface="等线"/>
                          <a:ea typeface="宋体"/>
                          <a:cs typeface="宋体"/>
                        </a:rPr>
                        <a:t>端口协商模式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solidFill>
                            <a:schemeClr val="tx1"/>
                          </a:solidFill>
                          <a:latin typeface="等线"/>
                          <a:ea typeface="宋体"/>
                          <a:cs typeface="宋体"/>
                        </a:rPr>
                        <a:t>执行</a:t>
                      </a:r>
                      <a:r>
                        <a:rPr lang="en-US" sz="1050" kern="100" dirty="0">
                          <a:solidFill>
                            <a:schemeClr val="tx1"/>
                          </a:solidFill>
                          <a:latin typeface="等线"/>
                          <a:ea typeface="宋体"/>
                          <a:cs typeface="宋体"/>
                        </a:rPr>
                        <a:t>display interface</a:t>
                      </a:r>
                      <a:r>
                        <a:rPr lang="zh-CN" sz="1050" kern="100" dirty="0">
                          <a:solidFill>
                            <a:schemeClr val="tx1"/>
                          </a:solidFill>
                          <a:latin typeface="等线"/>
                          <a:ea typeface="宋体"/>
                          <a:cs typeface="宋体"/>
                        </a:rPr>
                        <a:t>命令</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solidFill>
                            <a:schemeClr val="tx1"/>
                          </a:solidFill>
                          <a:latin typeface="等线"/>
                          <a:ea typeface="宋体"/>
                          <a:cs typeface="宋体"/>
                        </a:rPr>
                        <a:t>端口协商模式正确，两边端口要一致，不能有半双工模式。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237">
                <a:tc>
                  <a:txBody>
                    <a:bodyPr/>
                    <a:lstStyle/>
                    <a:p>
                      <a:pPr indent="127000" algn="l">
                        <a:spcAft>
                          <a:spcPts val="0"/>
                        </a:spcAft>
                      </a:pPr>
                      <a:r>
                        <a:rPr lang="en-US" sz="1050" kern="100">
                          <a:solidFill>
                            <a:schemeClr val="tx1"/>
                          </a:solidFill>
                          <a:latin typeface="等线"/>
                          <a:ea typeface="宋体"/>
                          <a:cs typeface="宋体"/>
                        </a:rPr>
                        <a:t>3</a:t>
                      </a:r>
                      <a:endParaRPr lang="zh-CN" sz="1050" kern="100">
                        <a:solidFill>
                          <a:schemeClr val="tx1"/>
                        </a:solidFill>
                        <a:latin typeface="等线"/>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solidFill>
                            <a:schemeClr val="tx1"/>
                          </a:solidFill>
                          <a:latin typeface="等线"/>
                          <a:ea typeface="宋体"/>
                          <a:cs typeface="宋体"/>
                        </a:rPr>
                        <a:t>接口配置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solidFill>
                            <a:schemeClr val="tx1"/>
                          </a:solidFill>
                          <a:latin typeface="等线"/>
                          <a:ea typeface="宋体"/>
                          <a:cs typeface="宋体"/>
                        </a:rPr>
                        <a:t>执行</a:t>
                      </a:r>
                      <a:r>
                        <a:rPr lang="en-US" sz="1050" kern="100">
                          <a:solidFill>
                            <a:schemeClr val="tx1"/>
                          </a:solidFill>
                          <a:latin typeface="等线"/>
                          <a:ea typeface="宋体"/>
                          <a:cs typeface="宋体"/>
                        </a:rPr>
                        <a:t>display current-configuration interface</a:t>
                      </a:r>
                      <a:r>
                        <a:rPr lang="zh-CN" sz="1050" kern="100">
                          <a:solidFill>
                            <a:schemeClr val="tx1"/>
                          </a:solidFill>
                          <a:latin typeface="等线"/>
                          <a:ea typeface="宋体"/>
                          <a:cs typeface="宋体"/>
                        </a:rPr>
                        <a:t>命令</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solidFill>
                            <a:schemeClr val="tx1"/>
                          </a:solidFill>
                          <a:latin typeface="等线"/>
                          <a:ea typeface="宋体"/>
                          <a:cs typeface="宋体"/>
                        </a:rPr>
                        <a:t>接口的配置项合理，如接口双工模式、协商模式、速率、环回配置等。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237">
                <a:tc>
                  <a:txBody>
                    <a:bodyPr/>
                    <a:lstStyle/>
                    <a:p>
                      <a:pPr indent="127000" algn="l">
                        <a:spcAft>
                          <a:spcPts val="0"/>
                        </a:spcAft>
                      </a:pPr>
                      <a:r>
                        <a:rPr lang="en-US" sz="1050" kern="100">
                          <a:solidFill>
                            <a:schemeClr val="tx1"/>
                          </a:solidFill>
                          <a:latin typeface="等线"/>
                          <a:ea typeface="宋体"/>
                          <a:cs typeface="宋体"/>
                        </a:rPr>
                        <a:t>4</a:t>
                      </a:r>
                      <a:endParaRPr lang="zh-CN" sz="1050" kern="100">
                        <a:solidFill>
                          <a:schemeClr val="tx1"/>
                        </a:solidFill>
                        <a:latin typeface="等线"/>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solidFill>
                            <a:schemeClr val="tx1"/>
                          </a:solidFill>
                          <a:latin typeface="等线"/>
                          <a:ea typeface="宋体"/>
                          <a:cs typeface="宋体"/>
                        </a:rPr>
                        <a:t>接口状态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solidFill>
                            <a:schemeClr val="tx1"/>
                          </a:solidFill>
                          <a:latin typeface="等线"/>
                          <a:ea typeface="宋体"/>
                          <a:cs typeface="宋体"/>
                        </a:rPr>
                        <a:t>执行</a:t>
                      </a:r>
                      <a:r>
                        <a:rPr lang="en-US" sz="1050" kern="100">
                          <a:solidFill>
                            <a:schemeClr val="tx1"/>
                          </a:solidFill>
                          <a:latin typeface="等线"/>
                          <a:ea typeface="宋体"/>
                          <a:cs typeface="宋体"/>
                        </a:rPr>
                        <a:t>display interface brief</a:t>
                      </a:r>
                      <a:r>
                        <a:rPr lang="zh-CN" sz="1050" kern="100">
                          <a:solidFill>
                            <a:schemeClr val="tx1"/>
                          </a:solidFill>
                          <a:latin typeface="等线"/>
                          <a:ea typeface="宋体"/>
                          <a:cs typeface="宋体"/>
                        </a:rPr>
                        <a:t>命令</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solidFill>
                            <a:schemeClr val="tx1"/>
                          </a:solidFill>
                          <a:latin typeface="等线"/>
                          <a:ea typeface="宋体"/>
                          <a:cs typeface="宋体"/>
                        </a:rPr>
                        <a:t>接口的</a:t>
                      </a:r>
                      <a:r>
                        <a:rPr lang="en-US" sz="1050" kern="100" dirty="0">
                          <a:solidFill>
                            <a:schemeClr val="tx1"/>
                          </a:solidFill>
                          <a:latin typeface="等线"/>
                          <a:ea typeface="宋体"/>
                          <a:cs typeface="宋体"/>
                        </a:rPr>
                        <a:t>Up/Down</a:t>
                      </a:r>
                      <a:r>
                        <a:rPr lang="zh-CN" sz="1050" kern="100" dirty="0">
                          <a:solidFill>
                            <a:schemeClr val="tx1"/>
                          </a:solidFill>
                          <a:latin typeface="等线"/>
                          <a:ea typeface="宋体"/>
                          <a:cs typeface="宋体"/>
                        </a:rPr>
                        <a:t>状态满足规划要求。接口的收发流量是否</a:t>
                      </a:r>
                      <a:r>
                        <a:rPr lang="zh-CN" sz="1050" kern="100" dirty="0" smtClean="0">
                          <a:solidFill>
                            <a:schemeClr val="tx1"/>
                          </a:solidFill>
                          <a:latin typeface="等线"/>
                          <a:ea typeface="宋体"/>
                          <a:cs typeface="宋体"/>
                        </a:rPr>
                        <a:t>过</a:t>
                      </a:r>
                      <a:r>
                        <a:rPr lang="zh-CN" altLang="en-US" sz="1050" kern="100" dirty="0" smtClean="0">
                          <a:solidFill>
                            <a:schemeClr val="tx1"/>
                          </a:solidFill>
                          <a:latin typeface="等线"/>
                          <a:ea typeface="宋体"/>
                          <a:cs typeface="宋体"/>
                        </a:rPr>
                        <a:t>大</a:t>
                      </a:r>
                      <a:r>
                        <a:rPr lang="zh-CN" sz="1050" kern="100" dirty="0" smtClean="0">
                          <a:solidFill>
                            <a:schemeClr val="tx1"/>
                          </a:solidFill>
                          <a:latin typeface="等线"/>
                          <a:ea typeface="宋体"/>
                          <a:cs typeface="宋体"/>
                        </a:rPr>
                        <a:t>？</a:t>
                      </a:r>
                      <a:r>
                        <a:rPr lang="zh-CN" sz="1050" kern="100" dirty="0">
                          <a:solidFill>
                            <a:schemeClr val="tx1"/>
                          </a:solidFill>
                          <a:latin typeface="等线"/>
                          <a:ea typeface="宋体"/>
                          <a:cs typeface="宋体"/>
                        </a:rPr>
                        <a:t>（长期超过</a:t>
                      </a:r>
                      <a:r>
                        <a:rPr lang="en-US" sz="1050" kern="100" dirty="0">
                          <a:solidFill>
                            <a:schemeClr val="tx1"/>
                          </a:solidFill>
                          <a:latin typeface="等线"/>
                          <a:ea typeface="宋体"/>
                          <a:cs typeface="宋体"/>
                        </a:rPr>
                        <a:t>70%</a:t>
                      </a:r>
                      <a:r>
                        <a:rPr lang="zh-CN" sz="1050" kern="100" dirty="0">
                          <a:solidFill>
                            <a:schemeClr val="tx1"/>
                          </a:solidFill>
                          <a:latin typeface="等线"/>
                          <a:ea typeface="宋体"/>
                          <a:cs typeface="宋体"/>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4356">
                <a:tc>
                  <a:txBody>
                    <a:bodyPr/>
                    <a:lstStyle/>
                    <a:p>
                      <a:pPr indent="127000" algn="l">
                        <a:spcAft>
                          <a:spcPts val="0"/>
                        </a:spcAft>
                      </a:pPr>
                      <a:r>
                        <a:rPr lang="en-US" sz="1050" kern="100">
                          <a:solidFill>
                            <a:schemeClr val="tx1"/>
                          </a:solidFill>
                          <a:latin typeface="等线"/>
                          <a:ea typeface="宋体"/>
                          <a:cs typeface="宋体"/>
                        </a:rPr>
                        <a:t>5</a:t>
                      </a:r>
                      <a:endParaRPr lang="zh-CN" sz="1050" kern="100">
                        <a:solidFill>
                          <a:schemeClr val="tx1"/>
                        </a:solidFill>
                        <a:latin typeface="等线"/>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en-US" sz="1050" kern="100">
                          <a:solidFill>
                            <a:schemeClr val="tx1"/>
                          </a:solidFill>
                          <a:latin typeface="等线"/>
                          <a:ea typeface="宋体"/>
                          <a:cs typeface="宋体"/>
                        </a:rPr>
                        <a:t>PoE</a:t>
                      </a:r>
                      <a:r>
                        <a:rPr lang="zh-CN" sz="1050" kern="100">
                          <a:solidFill>
                            <a:schemeClr val="tx1"/>
                          </a:solidFill>
                          <a:latin typeface="等线"/>
                          <a:ea typeface="宋体"/>
                          <a:cs typeface="宋体"/>
                        </a:rPr>
                        <a:t>供电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solidFill>
                            <a:schemeClr val="tx1"/>
                          </a:solidFill>
                          <a:latin typeface="等线"/>
                          <a:ea typeface="宋体"/>
                          <a:cs typeface="宋体"/>
                        </a:rPr>
                        <a:t>执行</a:t>
                      </a:r>
                      <a:r>
                        <a:rPr lang="en-US" sz="1050" kern="100" dirty="0">
                          <a:solidFill>
                            <a:schemeClr val="tx1"/>
                          </a:solidFill>
                          <a:latin typeface="等线"/>
                          <a:ea typeface="宋体"/>
                          <a:cs typeface="宋体"/>
                        </a:rPr>
                        <a:t>display </a:t>
                      </a:r>
                      <a:r>
                        <a:rPr lang="en-US" sz="1050" kern="100" dirty="0" err="1">
                          <a:solidFill>
                            <a:schemeClr val="tx1"/>
                          </a:solidFill>
                          <a:latin typeface="等线"/>
                          <a:ea typeface="宋体"/>
                          <a:cs typeface="宋体"/>
                        </a:rPr>
                        <a:t>poe</a:t>
                      </a:r>
                      <a:r>
                        <a:rPr lang="en-US" sz="1050" kern="100" dirty="0">
                          <a:solidFill>
                            <a:schemeClr val="tx1"/>
                          </a:solidFill>
                          <a:latin typeface="等线"/>
                          <a:ea typeface="宋体"/>
                          <a:cs typeface="宋体"/>
                        </a:rPr>
                        <a:t> power-state interface </a:t>
                      </a:r>
                      <a:r>
                        <a:rPr lang="en-US" sz="1050" kern="100" dirty="0" err="1">
                          <a:solidFill>
                            <a:schemeClr val="tx1"/>
                          </a:solidFill>
                          <a:latin typeface="等线"/>
                          <a:ea typeface="宋体"/>
                          <a:cs typeface="宋体"/>
                        </a:rPr>
                        <a:t>interface</a:t>
                      </a:r>
                      <a:r>
                        <a:rPr lang="en-US" sz="1050" kern="100" dirty="0">
                          <a:solidFill>
                            <a:schemeClr val="tx1"/>
                          </a:solidFill>
                          <a:latin typeface="等线"/>
                          <a:ea typeface="宋体"/>
                          <a:cs typeface="宋体"/>
                        </a:rPr>
                        <a:t>-type interface-number</a:t>
                      </a:r>
                      <a:r>
                        <a:rPr lang="zh-CN" sz="1050" kern="100" dirty="0">
                          <a:solidFill>
                            <a:schemeClr val="tx1"/>
                          </a:solidFill>
                          <a:latin typeface="等线"/>
                          <a:ea typeface="宋体"/>
                          <a:cs typeface="宋体"/>
                        </a:rPr>
                        <a:t>命令</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en-US" sz="1050" kern="100" dirty="0" err="1">
                          <a:solidFill>
                            <a:schemeClr val="tx1"/>
                          </a:solidFill>
                          <a:latin typeface="等线"/>
                          <a:ea typeface="宋体"/>
                          <a:cs typeface="宋体"/>
                        </a:rPr>
                        <a:t>PoE</a:t>
                      </a:r>
                      <a:r>
                        <a:rPr lang="zh-CN" sz="1050" kern="100" dirty="0">
                          <a:solidFill>
                            <a:schemeClr val="tx1"/>
                          </a:solidFill>
                          <a:latin typeface="等线"/>
                          <a:ea typeface="宋体"/>
                          <a:cs typeface="宋体"/>
                        </a:rPr>
                        <a:t>供电状态正常，</a:t>
                      </a:r>
                      <a:r>
                        <a:rPr lang="en-US" sz="1050" kern="100" dirty="0">
                          <a:solidFill>
                            <a:schemeClr val="tx1"/>
                          </a:solidFill>
                          <a:latin typeface="等线"/>
                          <a:ea typeface="宋体"/>
                          <a:cs typeface="宋体"/>
                        </a:rPr>
                        <a:t>"Port power ON/OFF"</a:t>
                      </a:r>
                      <a:r>
                        <a:rPr lang="zh-CN" sz="1050" kern="100" dirty="0">
                          <a:solidFill>
                            <a:schemeClr val="tx1"/>
                          </a:solidFill>
                          <a:latin typeface="等线"/>
                          <a:ea typeface="宋体"/>
                          <a:cs typeface="宋体"/>
                        </a:rPr>
                        <a:t>为</a:t>
                      </a:r>
                      <a:r>
                        <a:rPr lang="en-US" sz="1050" kern="100" dirty="0">
                          <a:solidFill>
                            <a:schemeClr val="tx1"/>
                          </a:solidFill>
                          <a:latin typeface="等线"/>
                          <a:ea typeface="宋体"/>
                          <a:cs typeface="宋体"/>
                        </a:rPr>
                        <a:t>ON"</a:t>
                      </a:r>
                      <a:r>
                        <a:rPr lang="zh-CN" sz="1050" kern="100" dirty="0">
                          <a:solidFill>
                            <a:schemeClr val="tx1"/>
                          </a:solidFill>
                          <a:latin typeface="等线"/>
                          <a:ea typeface="宋体"/>
                          <a:cs typeface="宋体"/>
                        </a:rPr>
                        <a:t>的接口，其</a:t>
                      </a:r>
                      <a:r>
                        <a:rPr lang="en-US" sz="1050" kern="100" dirty="0">
                          <a:solidFill>
                            <a:schemeClr val="tx1"/>
                          </a:solidFill>
                          <a:latin typeface="等线"/>
                          <a:ea typeface="宋体"/>
                          <a:cs typeface="宋体"/>
                        </a:rPr>
                        <a:t>“Port power status"</a:t>
                      </a:r>
                      <a:r>
                        <a:rPr lang="zh-CN" sz="1050" kern="100" dirty="0">
                          <a:solidFill>
                            <a:schemeClr val="tx1"/>
                          </a:solidFill>
                          <a:latin typeface="等线"/>
                          <a:ea typeface="宋体"/>
                          <a:cs typeface="宋体"/>
                        </a:rPr>
                        <a:t>为</a:t>
                      </a:r>
                      <a:r>
                        <a:rPr lang="en-US" sz="1050" kern="100" dirty="0">
                          <a:solidFill>
                            <a:schemeClr val="tx1"/>
                          </a:solidFill>
                          <a:latin typeface="等线"/>
                          <a:ea typeface="宋体"/>
                          <a:cs typeface="宋体"/>
                        </a:rPr>
                        <a:t>“Delivering-power"</a:t>
                      </a:r>
                      <a:r>
                        <a:rPr lang="zh-CN" sz="1050" kern="100" dirty="0">
                          <a:solidFill>
                            <a:schemeClr val="tx1"/>
                          </a:solidFill>
                          <a:latin typeface="等线"/>
                          <a:ea typeface="宋体"/>
                          <a:cs typeface="宋体"/>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dirty="0">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937019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7.2.4</a:t>
            </a:r>
            <a:r>
              <a:rPr lang="zh-CN" altLang="en-US" dirty="0" smtClean="0"/>
              <a:t>巡检检查清单</a:t>
            </a:r>
            <a:endParaRPr lang="zh-CN" altLang="en-US" dirty="0"/>
          </a:p>
        </p:txBody>
      </p:sp>
      <p:sp>
        <p:nvSpPr>
          <p:cNvPr id="2" name="文本框 1"/>
          <p:cNvSpPr txBox="1"/>
          <p:nvPr/>
        </p:nvSpPr>
        <p:spPr>
          <a:xfrm>
            <a:off x="1590986" y="1136238"/>
            <a:ext cx="7885241" cy="500832"/>
          </a:xfrm>
          <a:prstGeom prst="rect">
            <a:avLst/>
          </a:prstGeom>
          <a:noFill/>
        </p:spPr>
        <p:txBody>
          <a:bodyPr wrap="square" tIns="42254" bIns="42254" rtlCol="0">
            <a:spAutoFit/>
          </a:bodyPr>
          <a:lstStyle/>
          <a:p>
            <a:pPr lvl="0" algn="ctr"/>
            <a:r>
              <a:rPr lang="zh-CN" altLang="zh-CN" sz="2700" b="1" dirty="0" smtClean="0">
                <a:solidFill>
                  <a:schemeClr val="accent1"/>
                </a:solidFill>
                <a:latin typeface="微软雅黑" panose="020B0503020204020204" pitchFamily="34" charset="-122"/>
                <a:ea typeface="微软雅黑" panose="020B0503020204020204" pitchFamily="34" charset="-122"/>
              </a:rPr>
              <a:t>设备运行检查表</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785" y="2242185"/>
            <a:ext cx="8330565"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graphicFrame>
        <p:nvGraphicFramePr>
          <p:cNvPr id="9" name="表格 8"/>
          <p:cNvGraphicFramePr>
            <a:graphicFrameLocks noGrp="1"/>
          </p:cNvGraphicFramePr>
          <p:nvPr/>
        </p:nvGraphicFramePr>
        <p:xfrm>
          <a:off x="1565031" y="1688127"/>
          <a:ext cx="8862646" cy="4298432"/>
        </p:xfrm>
        <a:graphic>
          <a:graphicData uri="http://schemas.openxmlformats.org/drawingml/2006/table">
            <a:tbl>
              <a:tblPr/>
              <a:tblGrid>
                <a:gridCol w="585355"/>
                <a:gridCol w="1134127"/>
                <a:gridCol w="2501113"/>
                <a:gridCol w="2827757"/>
                <a:gridCol w="945407"/>
                <a:gridCol w="868887"/>
              </a:tblGrid>
              <a:tr h="439611">
                <a:tc gridSpan="6">
                  <a:txBody>
                    <a:bodyPr/>
                    <a:lstStyle/>
                    <a:p>
                      <a:pPr indent="127000" algn="ctr">
                        <a:spcAft>
                          <a:spcPts val="0"/>
                        </a:spcAft>
                      </a:pPr>
                      <a:r>
                        <a:rPr lang="zh-CN" sz="1050" b="1" kern="100" dirty="0">
                          <a:latin typeface="等线"/>
                          <a:ea typeface="宋体"/>
                          <a:cs typeface="宋体"/>
                        </a:rPr>
                        <a:t>设备运行检查表</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36748">
                <a:tc>
                  <a:txBody>
                    <a:bodyPr/>
                    <a:lstStyle/>
                    <a:p>
                      <a:pPr indent="127000" algn="ctr">
                        <a:spcAft>
                          <a:spcPts val="0"/>
                        </a:spcAft>
                      </a:pPr>
                      <a:r>
                        <a:rPr lang="zh-CN" sz="1050" b="1" kern="100">
                          <a:latin typeface="等线"/>
                          <a:ea typeface="宋体"/>
                          <a:cs typeface="宋体"/>
                        </a:rPr>
                        <a:t>序号</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检查项</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检查方法</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评估标准</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检查结果</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备注说明</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r>
              <a:tr h="470111">
                <a:tc>
                  <a:txBody>
                    <a:bodyPr/>
                    <a:lstStyle/>
                    <a:p>
                      <a:pPr indent="127000" algn="l">
                        <a:spcAft>
                          <a:spcPts val="0"/>
                        </a:spcAft>
                      </a:pPr>
                      <a:r>
                        <a:rPr lang="en-US" altLang="zh-CN" sz="1050" kern="100" dirty="0" smtClean="0">
                          <a:latin typeface="+mn-ea"/>
                          <a:ea typeface="+mn-ea"/>
                          <a:cs typeface="Times New Roman"/>
                        </a:rPr>
                        <a:t>1</a:t>
                      </a:r>
                      <a:endParaRPr lang="zh-CN" sz="105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单</a:t>
                      </a:r>
                      <a:r>
                        <a:rPr lang="zh-CN" sz="1050" kern="0" dirty="0">
                          <a:latin typeface="+mn-ea"/>
                          <a:ea typeface="+mn-ea"/>
                        </a:rPr>
                        <a:t>板运行状态</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display </a:t>
                      </a:r>
                      <a:r>
                        <a:rPr lang="en-US" sz="1050" kern="0" dirty="0">
                          <a:latin typeface="+mn-ea"/>
                          <a:ea typeface="+mn-ea"/>
                        </a:rPr>
                        <a:t>device</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status</a:t>
                      </a:r>
                      <a:r>
                        <a:rPr lang="zh-CN" sz="1050" kern="0" dirty="0">
                          <a:latin typeface="+mn-ea"/>
                          <a:ea typeface="+mn-ea"/>
                        </a:rPr>
                        <a:t>为</a:t>
                      </a:r>
                      <a:r>
                        <a:rPr lang="en-US" sz="1050" kern="0" dirty="0">
                          <a:latin typeface="+mn-ea"/>
                          <a:ea typeface="+mn-ea"/>
                        </a:rPr>
                        <a:t>normal</a:t>
                      </a:r>
                      <a:r>
                        <a:rPr lang="zh-CN" sz="1050" kern="0" dirty="0">
                          <a:latin typeface="+mn-ea"/>
                          <a:ea typeface="+mn-ea"/>
                        </a:rPr>
                        <a:t>代表正常</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5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389">
                <a:tc>
                  <a:txBody>
                    <a:bodyPr/>
                    <a:lstStyle/>
                    <a:p>
                      <a:pPr indent="127000" algn="l">
                        <a:spcAft>
                          <a:spcPts val="0"/>
                        </a:spcAft>
                      </a:pPr>
                      <a:r>
                        <a:rPr lang="en-US" altLang="zh-CN" sz="1050" kern="100" dirty="0" smtClean="0">
                          <a:latin typeface="+mn-ea"/>
                          <a:ea typeface="+mn-ea"/>
                          <a:cs typeface="Times New Roman"/>
                        </a:rPr>
                        <a:t>2</a:t>
                      </a:r>
                      <a:endParaRPr lang="zh-CN" sz="105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风扇</a:t>
                      </a:r>
                      <a:r>
                        <a:rPr lang="zh-CN" sz="1050" kern="0" dirty="0">
                          <a:latin typeface="+mn-ea"/>
                          <a:ea typeface="+mn-ea"/>
                        </a:rPr>
                        <a:t>运行状态</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display </a:t>
                      </a:r>
                      <a:r>
                        <a:rPr lang="en-US" sz="1050" kern="0" dirty="0">
                          <a:latin typeface="+mn-ea"/>
                          <a:ea typeface="+mn-ea"/>
                        </a:rPr>
                        <a:t>fan</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status</a:t>
                      </a:r>
                      <a:r>
                        <a:rPr lang="zh-CN" sz="1050" kern="0" dirty="0">
                          <a:latin typeface="+mn-ea"/>
                          <a:ea typeface="+mn-ea"/>
                        </a:rPr>
                        <a:t>为</a:t>
                      </a:r>
                      <a:r>
                        <a:rPr lang="en-US" sz="1050" kern="0" dirty="0">
                          <a:latin typeface="+mn-ea"/>
                          <a:ea typeface="+mn-ea"/>
                        </a:rPr>
                        <a:t>normal</a:t>
                      </a:r>
                      <a:r>
                        <a:rPr lang="zh-CN" sz="1050" kern="0" dirty="0">
                          <a:latin typeface="+mn-ea"/>
                          <a:ea typeface="+mn-ea"/>
                        </a:rPr>
                        <a:t>代表正常</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5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9900">
                <a:tc>
                  <a:txBody>
                    <a:bodyPr/>
                    <a:lstStyle/>
                    <a:p>
                      <a:pPr indent="127000" algn="l">
                        <a:spcAft>
                          <a:spcPts val="0"/>
                        </a:spcAft>
                      </a:pPr>
                      <a:r>
                        <a:rPr lang="en-US" altLang="zh-CN" sz="1050" kern="100" dirty="0" smtClean="0">
                          <a:latin typeface="+mn-ea"/>
                          <a:ea typeface="+mn-ea"/>
                          <a:cs typeface="Times New Roman"/>
                        </a:rPr>
                        <a:t>3</a:t>
                      </a:r>
                      <a:endParaRPr lang="zh-CN" sz="105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电源</a:t>
                      </a:r>
                      <a:r>
                        <a:rPr lang="zh-CN" sz="1050" kern="0" dirty="0">
                          <a:latin typeface="+mn-ea"/>
                          <a:ea typeface="+mn-ea"/>
                        </a:rPr>
                        <a:t>运行状态</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display </a:t>
                      </a:r>
                      <a:r>
                        <a:rPr lang="en-US" sz="1050" kern="0" dirty="0">
                          <a:latin typeface="+mn-ea"/>
                          <a:ea typeface="+mn-ea"/>
                        </a:rPr>
                        <a:t>power</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status</a:t>
                      </a:r>
                      <a:r>
                        <a:rPr lang="zh-CN" sz="1050" kern="0" dirty="0">
                          <a:latin typeface="+mn-ea"/>
                          <a:ea typeface="+mn-ea"/>
                        </a:rPr>
                        <a:t>为</a:t>
                      </a:r>
                      <a:r>
                        <a:rPr lang="en-US" sz="1050" kern="0" dirty="0">
                          <a:latin typeface="+mn-ea"/>
                          <a:ea typeface="+mn-ea"/>
                        </a:rPr>
                        <a:t>supply</a:t>
                      </a:r>
                      <a:r>
                        <a:rPr lang="zh-CN" sz="1050" kern="0" dirty="0">
                          <a:latin typeface="+mn-ea"/>
                          <a:ea typeface="+mn-ea"/>
                        </a:rPr>
                        <a:t>代表正常</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5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485">
                <a:tc>
                  <a:txBody>
                    <a:bodyPr/>
                    <a:lstStyle/>
                    <a:p>
                      <a:pPr indent="127000" algn="l">
                        <a:spcAft>
                          <a:spcPts val="0"/>
                        </a:spcAft>
                      </a:pPr>
                      <a:r>
                        <a:rPr lang="en-US" altLang="zh-CN" sz="1050" kern="100" dirty="0" smtClean="0">
                          <a:latin typeface="+mn-ea"/>
                          <a:ea typeface="+mn-ea"/>
                          <a:cs typeface="Times New Roman"/>
                        </a:rPr>
                        <a:t>4</a:t>
                      </a:r>
                      <a:endParaRPr lang="zh-CN" sz="105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CPU</a:t>
                      </a:r>
                      <a:r>
                        <a:rPr lang="zh-CN" sz="1050" kern="0" dirty="0">
                          <a:latin typeface="+mn-ea"/>
                          <a:ea typeface="+mn-ea"/>
                        </a:rPr>
                        <a:t>利用率</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display </a:t>
                      </a:r>
                      <a:r>
                        <a:rPr lang="en-US" sz="1050" kern="0" dirty="0" err="1">
                          <a:latin typeface="+mn-ea"/>
                          <a:ea typeface="+mn-ea"/>
                        </a:rPr>
                        <a:t>cpu</a:t>
                      </a:r>
                      <a:r>
                        <a:rPr lang="en-US" sz="1050" kern="0" dirty="0">
                          <a:latin typeface="+mn-ea"/>
                          <a:ea typeface="+mn-ea"/>
                        </a:rPr>
                        <a:t>-usage</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如果</a:t>
                      </a:r>
                      <a:r>
                        <a:rPr lang="en-US" sz="1050" kern="0" dirty="0">
                          <a:latin typeface="+mn-ea"/>
                          <a:ea typeface="+mn-ea"/>
                        </a:rPr>
                        <a:t>CPU</a:t>
                      </a:r>
                      <a:r>
                        <a:rPr lang="zh-CN" sz="1050" kern="0" dirty="0">
                          <a:latin typeface="+mn-ea"/>
                          <a:ea typeface="+mn-ea"/>
                        </a:rPr>
                        <a:t>利用率超过</a:t>
                      </a:r>
                      <a:r>
                        <a:rPr lang="en-US" sz="1050" kern="0" dirty="0">
                          <a:latin typeface="+mn-ea"/>
                          <a:ea typeface="+mn-ea"/>
                        </a:rPr>
                        <a:t>80%</a:t>
                      </a:r>
                      <a:r>
                        <a:rPr lang="zh-CN" sz="1050" kern="0" dirty="0">
                          <a:latin typeface="+mn-ea"/>
                          <a:ea typeface="+mn-ea"/>
                        </a:rPr>
                        <a:t>需重点关注</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5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884">
                <a:tc>
                  <a:txBody>
                    <a:bodyPr/>
                    <a:lstStyle/>
                    <a:p>
                      <a:pPr indent="127000" algn="l">
                        <a:spcAft>
                          <a:spcPts val="0"/>
                        </a:spcAft>
                      </a:pPr>
                      <a:r>
                        <a:rPr lang="en-US" altLang="zh-CN" sz="1050" kern="100" dirty="0" smtClean="0">
                          <a:latin typeface="+mn-ea"/>
                          <a:ea typeface="+mn-ea"/>
                          <a:cs typeface="Times New Roman"/>
                        </a:rPr>
                        <a:t>5</a:t>
                      </a:r>
                      <a:endParaRPr lang="zh-CN" sz="105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内存</a:t>
                      </a:r>
                      <a:r>
                        <a:rPr lang="zh-CN" sz="1050" kern="0" dirty="0">
                          <a:latin typeface="+mn-ea"/>
                          <a:ea typeface="+mn-ea"/>
                        </a:rPr>
                        <a:t>利用率</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display </a:t>
                      </a:r>
                      <a:r>
                        <a:rPr lang="en-US" sz="1050" kern="0" dirty="0">
                          <a:latin typeface="+mn-ea"/>
                          <a:ea typeface="+mn-ea"/>
                        </a:rPr>
                        <a:t>memory-usage</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如果</a:t>
                      </a:r>
                      <a:r>
                        <a:rPr lang="zh-CN" sz="1050" kern="0" dirty="0">
                          <a:latin typeface="+mn-ea"/>
                          <a:ea typeface="+mn-ea"/>
                        </a:rPr>
                        <a:t>内存利用率超过</a:t>
                      </a:r>
                      <a:r>
                        <a:rPr lang="en-US" sz="1050" kern="0" dirty="0">
                          <a:latin typeface="+mn-ea"/>
                          <a:ea typeface="+mn-ea"/>
                        </a:rPr>
                        <a:t>60%</a:t>
                      </a:r>
                      <a:r>
                        <a:rPr lang="zh-CN" sz="1050" kern="0" dirty="0">
                          <a:latin typeface="+mn-ea"/>
                          <a:ea typeface="+mn-ea"/>
                        </a:rPr>
                        <a:t>需重点关注</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5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6607">
                <a:tc>
                  <a:txBody>
                    <a:bodyPr/>
                    <a:lstStyle/>
                    <a:p>
                      <a:pPr indent="127000" algn="l">
                        <a:spcAft>
                          <a:spcPts val="0"/>
                        </a:spcAft>
                      </a:pPr>
                      <a:r>
                        <a:rPr lang="en-US" altLang="zh-CN" sz="1050" kern="100" dirty="0" smtClean="0">
                          <a:latin typeface="+mn-ea"/>
                          <a:ea typeface="+mn-ea"/>
                          <a:cs typeface="Times New Roman"/>
                        </a:rPr>
                        <a:t>6</a:t>
                      </a:r>
                      <a:endParaRPr lang="zh-CN" sz="105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日志信息</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display </a:t>
                      </a:r>
                      <a:r>
                        <a:rPr lang="en-US" sz="1050" kern="0" dirty="0" err="1">
                          <a:latin typeface="+mn-ea"/>
                          <a:ea typeface="+mn-ea"/>
                        </a:rPr>
                        <a:t>logbuffer</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检查</a:t>
                      </a:r>
                      <a:r>
                        <a:rPr lang="zh-CN" sz="1050" kern="0" dirty="0">
                          <a:latin typeface="+mn-ea"/>
                          <a:ea typeface="+mn-ea"/>
                        </a:rPr>
                        <a:t>日志中是否存在异常信息</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5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0697">
                <a:tc>
                  <a:txBody>
                    <a:bodyPr/>
                    <a:lstStyle/>
                    <a:p>
                      <a:pPr indent="127000" algn="l">
                        <a:spcAft>
                          <a:spcPts val="0"/>
                        </a:spcAft>
                      </a:pPr>
                      <a:r>
                        <a:rPr lang="en-US" altLang="zh-CN" sz="1050" kern="100" dirty="0" smtClean="0">
                          <a:latin typeface="+mn-ea"/>
                          <a:ea typeface="+mn-ea"/>
                          <a:cs typeface="Times New Roman"/>
                        </a:rPr>
                        <a:t>7</a:t>
                      </a:r>
                      <a:endParaRPr lang="zh-CN" sz="105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诊断</a:t>
                      </a:r>
                      <a:r>
                        <a:rPr lang="zh-CN" sz="1050" kern="0" dirty="0">
                          <a:latin typeface="+mn-ea"/>
                          <a:ea typeface="+mn-ea"/>
                        </a:rPr>
                        <a:t>信息</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0" dirty="0" smtClean="0">
                        <a:latin typeface="+mn-ea"/>
                        <a:ea typeface="+mn-ea"/>
                      </a:endParaRPr>
                    </a:p>
                    <a:p>
                      <a:pPr>
                        <a:spcAft>
                          <a:spcPts val="0"/>
                        </a:spcAft>
                      </a:pPr>
                      <a:r>
                        <a:rPr lang="en-US" sz="1050" kern="0" dirty="0" smtClean="0">
                          <a:latin typeface="+mn-ea"/>
                          <a:ea typeface="+mn-ea"/>
                        </a:rPr>
                        <a:t>display </a:t>
                      </a:r>
                      <a:r>
                        <a:rPr lang="en-US" sz="1050" kern="0" dirty="0">
                          <a:latin typeface="+mn-ea"/>
                          <a:ea typeface="+mn-ea"/>
                        </a:rPr>
                        <a:t>diagnostic-information</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altLang="zh-CN" sz="1050" kern="0" dirty="0" smtClean="0">
                        <a:latin typeface="+mn-ea"/>
                        <a:ea typeface="+mn-ea"/>
                      </a:endParaRPr>
                    </a:p>
                    <a:p>
                      <a:pPr>
                        <a:spcAft>
                          <a:spcPts val="0"/>
                        </a:spcAft>
                      </a:pPr>
                      <a:r>
                        <a:rPr lang="zh-CN" sz="1050" kern="0" dirty="0" smtClean="0">
                          <a:latin typeface="+mn-ea"/>
                          <a:ea typeface="+mn-ea"/>
                        </a:rPr>
                        <a:t>检查</a:t>
                      </a:r>
                      <a:r>
                        <a:rPr lang="zh-CN" sz="1050" kern="0" dirty="0">
                          <a:latin typeface="+mn-ea"/>
                          <a:ea typeface="+mn-ea"/>
                        </a:rPr>
                        <a:t>诊断信息中是否存在异常信息</a:t>
                      </a:r>
                      <a:endParaRPr lang="zh-CN" sz="1050" kern="100" dirty="0">
                        <a:latin typeface="+mn-ea"/>
                        <a:ea typeface="+mn-e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5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937019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7.2.4</a:t>
            </a:r>
            <a:r>
              <a:rPr lang="zh-CN" altLang="en-US" dirty="0" smtClean="0"/>
              <a:t>巡检检查清单</a:t>
            </a:r>
            <a:endParaRPr lang="zh-CN" altLang="en-US" dirty="0"/>
          </a:p>
        </p:txBody>
      </p:sp>
      <p:sp>
        <p:nvSpPr>
          <p:cNvPr id="2" name="文本框 1"/>
          <p:cNvSpPr txBox="1"/>
          <p:nvPr/>
        </p:nvSpPr>
        <p:spPr>
          <a:xfrm>
            <a:off x="1766832" y="1057107"/>
            <a:ext cx="7885241" cy="500832"/>
          </a:xfrm>
          <a:prstGeom prst="rect">
            <a:avLst/>
          </a:prstGeom>
          <a:noFill/>
        </p:spPr>
        <p:txBody>
          <a:bodyPr wrap="square" tIns="42254" bIns="42254" rtlCol="0">
            <a:spAutoFit/>
          </a:bodyPr>
          <a:lstStyle/>
          <a:p>
            <a:pPr algn="ctr"/>
            <a:r>
              <a:rPr lang="zh-CN" altLang="zh-CN" sz="2700" b="1" dirty="0" smtClean="0">
                <a:solidFill>
                  <a:schemeClr val="accent1"/>
                </a:solidFill>
                <a:latin typeface="微软雅黑" panose="020B0503020204020204" pitchFamily="34" charset="-122"/>
                <a:ea typeface="微软雅黑" panose="020B0503020204020204" pitchFamily="34" charset="-122"/>
              </a:rPr>
              <a:t>网络业务检查表</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785" y="2242185"/>
            <a:ext cx="8330565"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graphicFrame>
        <p:nvGraphicFramePr>
          <p:cNvPr id="10" name="表格 9"/>
          <p:cNvGraphicFramePr>
            <a:graphicFrameLocks noGrp="1"/>
          </p:cNvGraphicFramePr>
          <p:nvPr/>
        </p:nvGraphicFramePr>
        <p:xfrm>
          <a:off x="1485900" y="1780832"/>
          <a:ext cx="9179169" cy="4714625"/>
        </p:xfrm>
        <a:graphic>
          <a:graphicData uri="http://schemas.openxmlformats.org/drawingml/2006/table">
            <a:tbl>
              <a:tblPr/>
              <a:tblGrid>
                <a:gridCol w="677007"/>
                <a:gridCol w="1899139"/>
                <a:gridCol w="2585041"/>
                <a:gridCol w="2231245"/>
                <a:gridCol w="907506"/>
                <a:gridCol w="879231"/>
              </a:tblGrid>
              <a:tr h="474540">
                <a:tc gridSpan="6">
                  <a:txBody>
                    <a:bodyPr/>
                    <a:lstStyle/>
                    <a:p>
                      <a:pPr indent="127000" algn="ctr">
                        <a:spcAft>
                          <a:spcPts val="0"/>
                        </a:spcAft>
                      </a:pPr>
                      <a:r>
                        <a:rPr lang="zh-CN" sz="1050" b="1" kern="100" dirty="0">
                          <a:latin typeface="等线"/>
                          <a:ea typeface="宋体"/>
                          <a:cs typeface="宋体"/>
                        </a:rPr>
                        <a:t>网络业务检查表</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2809">
                <a:tc>
                  <a:txBody>
                    <a:bodyPr/>
                    <a:lstStyle/>
                    <a:p>
                      <a:pPr indent="127000" algn="ctr">
                        <a:spcAft>
                          <a:spcPts val="0"/>
                        </a:spcAft>
                      </a:pPr>
                      <a:r>
                        <a:rPr lang="zh-CN" sz="1050" b="1" kern="100">
                          <a:latin typeface="等线"/>
                          <a:ea typeface="宋体"/>
                          <a:cs typeface="宋体"/>
                        </a:rPr>
                        <a:t>序号</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检查项</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检查方法</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评估标准</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检查结果</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050" b="1" kern="100">
                          <a:latin typeface="等线"/>
                          <a:ea typeface="宋体"/>
                          <a:cs typeface="宋体"/>
                        </a:rPr>
                        <a:t>备注说明</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r>
              <a:tr h="644082">
                <a:tc>
                  <a:txBody>
                    <a:bodyPr/>
                    <a:lstStyle/>
                    <a:p>
                      <a:pPr indent="127000" algn="l">
                        <a:spcAft>
                          <a:spcPts val="0"/>
                        </a:spcAft>
                      </a:pPr>
                      <a:r>
                        <a:rPr lang="en-US" sz="1050" kern="100">
                          <a:latin typeface="宋体"/>
                          <a:ea typeface="宋体"/>
                          <a:cs typeface="宋体"/>
                        </a:rPr>
                        <a:t>1</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等线"/>
                          <a:ea typeface="宋体"/>
                          <a:cs typeface="宋体"/>
                        </a:rPr>
                        <a:t>组播成员接口和路由器接口</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a:latin typeface="等线"/>
                          <a:ea typeface="宋体"/>
                          <a:cs typeface="宋体"/>
                        </a:rPr>
                        <a:t>执行</a:t>
                      </a:r>
                      <a:r>
                        <a:rPr lang="en-US" sz="1050" kern="100" dirty="0">
                          <a:latin typeface="等线"/>
                          <a:ea typeface="宋体"/>
                          <a:cs typeface="宋体"/>
                        </a:rPr>
                        <a:t>display </a:t>
                      </a:r>
                      <a:r>
                        <a:rPr lang="en-US" sz="1050" kern="100" dirty="0" err="1">
                          <a:latin typeface="等线"/>
                          <a:ea typeface="宋体"/>
                          <a:cs typeface="宋体"/>
                        </a:rPr>
                        <a:t>igmp</a:t>
                      </a:r>
                      <a:r>
                        <a:rPr lang="en-US" sz="1050" kern="100" dirty="0">
                          <a:latin typeface="等线"/>
                          <a:ea typeface="宋体"/>
                          <a:cs typeface="宋体"/>
                        </a:rPr>
                        <a:t>-snooping port-info</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dirty="0" smtClean="0">
                          <a:latin typeface="等线"/>
                          <a:ea typeface="宋体"/>
                          <a:cs typeface="宋体"/>
                        </a:rPr>
                        <a:t>静</a:t>
                      </a:r>
                      <a:r>
                        <a:rPr lang="zh-CN" altLang="en-US" sz="1050" kern="100" dirty="0" smtClean="0">
                          <a:latin typeface="等线"/>
                          <a:ea typeface="宋体"/>
                          <a:cs typeface="宋体"/>
                        </a:rPr>
                        <a:t>态</a:t>
                      </a:r>
                      <a:r>
                        <a:rPr lang="zh-CN" sz="1050" kern="100" dirty="0" smtClean="0">
                          <a:latin typeface="等线"/>
                          <a:ea typeface="宋体"/>
                          <a:cs typeface="宋体"/>
                        </a:rPr>
                        <a:t>成员</a:t>
                      </a:r>
                      <a:r>
                        <a:rPr lang="zh-CN" sz="1050" kern="100" dirty="0">
                          <a:latin typeface="等线"/>
                          <a:ea typeface="宋体"/>
                          <a:cs typeface="宋体"/>
                        </a:rPr>
                        <a:t>接口、动态成员接口、静态路由器接口和动态路由器接口的信息正确。</a:t>
                      </a:r>
                      <a:endParaRPr lang="zh-CN" sz="105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6837">
                <a:tc>
                  <a:txBody>
                    <a:bodyPr/>
                    <a:lstStyle/>
                    <a:p>
                      <a:pPr indent="127000" algn="l">
                        <a:spcAft>
                          <a:spcPts val="0"/>
                        </a:spcAft>
                      </a:pPr>
                      <a:r>
                        <a:rPr lang="en-US" sz="1050" kern="100">
                          <a:latin typeface="宋体"/>
                          <a:ea typeface="宋体"/>
                          <a:cs typeface="宋体"/>
                        </a:rPr>
                        <a:t>2</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组播报文统计信息</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执行</a:t>
                      </a:r>
                      <a:r>
                        <a:rPr lang="en-US" sz="1050" kern="100">
                          <a:latin typeface="等线"/>
                          <a:ea typeface="宋体"/>
                          <a:cs typeface="宋体"/>
                        </a:rPr>
                        <a:t>display igmp-snooping statistics vlan</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en-US" sz="1050" kern="100">
                          <a:latin typeface="宋体"/>
                          <a:ea typeface="宋体"/>
                          <a:cs typeface="宋体"/>
                        </a:rPr>
                        <a:t>VLAN</a:t>
                      </a:r>
                      <a:r>
                        <a:rPr lang="zh-CN" sz="1050" kern="100">
                          <a:latin typeface="等线"/>
                          <a:ea typeface="宋体"/>
                          <a:cs typeface="宋体"/>
                        </a:rPr>
                        <a:t>接收</a:t>
                      </a:r>
                      <a:r>
                        <a:rPr lang="en-US" sz="1050" kern="100">
                          <a:latin typeface="等线"/>
                          <a:ea typeface="宋体"/>
                          <a:cs typeface="宋体"/>
                        </a:rPr>
                        <a:t>/</a:t>
                      </a:r>
                      <a:r>
                        <a:rPr lang="zh-CN" sz="1050" kern="100">
                          <a:latin typeface="等线"/>
                          <a:ea typeface="宋体"/>
                          <a:cs typeface="宋体"/>
                        </a:rPr>
                        <a:t>发送的</a:t>
                      </a:r>
                      <a:r>
                        <a:rPr lang="en-US" sz="1050" kern="100">
                          <a:latin typeface="等线"/>
                          <a:ea typeface="宋体"/>
                          <a:cs typeface="宋体"/>
                        </a:rPr>
                        <a:t>IGMP</a:t>
                      </a:r>
                      <a:r>
                        <a:rPr lang="zh-CN" sz="1050" kern="100">
                          <a:latin typeface="等线"/>
                          <a:ea typeface="宋体"/>
                          <a:cs typeface="宋体"/>
                        </a:rPr>
                        <a:t>报文和</a:t>
                      </a:r>
                      <a:r>
                        <a:rPr lang="en-US" sz="1050" kern="100">
                          <a:latin typeface="等线"/>
                          <a:ea typeface="宋体"/>
                          <a:cs typeface="宋体"/>
                        </a:rPr>
                        <a:t>PIM Hello </a:t>
                      </a:r>
                      <a:r>
                        <a:rPr lang="zh-CN" sz="1050" kern="100">
                          <a:latin typeface="等线"/>
                          <a:ea typeface="宋体"/>
                          <a:cs typeface="宋体"/>
                        </a:rPr>
                        <a:t>报文个数</a:t>
                      </a:r>
                      <a:r>
                        <a:rPr lang="en-US" sz="1050" kern="100">
                          <a:latin typeface="等线"/>
                          <a:ea typeface="宋体"/>
                          <a:cs typeface="宋体"/>
                        </a:rPr>
                        <a:t>,</a:t>
                      </a:r>
                      <a:r>
                        <a:rPr lang="zh-CN" sz="1050" kern="100">
                          <a:latin typeface="等线"/>
                          <a:ea typeface="宋体"/>
                          <a:cs typeface="宋体"/>
                        </a:rPr>
                        <a:t>以及所有</a:t>
                      </a:r>
                      <a:r>
                        <a:rPr lang="en-US" sz="1050" kern="100">
                          <a:latin typeface="等线"/>
                          <a:ea typeface="宋体"/>
                          <a:cs typeface="宋体"/>
                        </a:rPr>
                        <a:t>VLAN</a:t>
                      </a:r>
                      <a:r>
                        <a:rPr lang="zh-CN" sz="1050" kern="100">
                          <a:latin typeface="等线"/>
                          <a:ea typeface="宋体"/>
                          <a:cs typeface="宋体"/>
                        </a:rPr>
                        <a:t>内发生的二层事件次数统计合理。</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8775">
                <a:tc>
                  <a:txBody>
                    <a:bodyPr/>
                    <a:lstStyle/>
                    <a:p>
                      <a:pPr indent="127000" algn="l">
                        <a:spcAft>
                          <a:spcPts val="0"/>
                        </a:spcAft>
                      </a:pPr>
                      <a:r>
                        <a:rPr lang="en-US" sz="1050" kern="100">
                          <a:latin typeface="宋体"/>
                          <a:ea typeface="宋体"/>
                          <a:cs typeface="宋体"/>
                        </a:rPr>
                        <a:t>3</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组播转发表信息</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执行</a:t>
                      </a:r>
                      <a:r>
                        <a:rPr lang="en-US" sz="1050" kern="100">
                          <a:latin typeface="等线"/>
                          <a:ea typeface="宋体"/>
                          <a:cs typeface="宋体"/>
                        </a:rPr>
                        <a:t>display l2-multicast forwarding-table</a:t>
                      </a:r>
                      <a:r>
                        <a:rPr lang="zh-CN" sz="1050" kern="100">
                          <a:latin typeface="等线"/>
                          <a:ea typeface="宋体"/>
                          <a:cs typeface="宋体"/>
                        </a:rPr>
                        <a:t>命令查看二层组播转发表项。</a:t>
                      </a:r>
                      <a:endParaRPr lang="zh-CN" sz="1050" kern="100">
                        <a:latin typeface="等线"/>
                        <a:ea typeface="宋体"/>
                        <a:cs typeface="Times New Roman"/>
                      </a:endParaRPr>
                    </a:p>
                    <a:p>
                      <a:pPr indent="127000" algn="l">
                        <a:spcAft>
                          <a:spcPts val="0"/>
                        </a:spcAft>
                      </a:pPr>
                      <a:r>
                        <a:rPr lang="zh-CN" sz="1050" kern="100">
                          <a:latin typeface="等线"/>
                          <a:ea typeface="宋体"/>
                          <a:cs typeface="宋体"/>
                        </a:rPr>
                        <a:t>执行</a:t>
                      </a:r>
                      <a:r>
                        <a:rPr lang="en-US" sz="1050" kern="100">
                          <a:latin typeface="等线"/>
                          <a:ea typeface="宋体"/>
                          <a:cs typeface="宋体"/>
                        </a:rPr>
                        <a:t>display multicast forwarding-table</a:t>
                      </a:r>
                      <a:r>
                        <a:rPr lang="zh-CN" sz="1050" kern="100">
                          <a:latin typeface="等线"/>
                          <a:ea typeface="宋体"/>
                          <a:cs typeface="宋体"/>
                        </a:rPr>
                        <a:t>命令查看三层组播转发表项。</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组播转发表项正确。</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4082">
                <a:tc>
                  <a:txBody>
                    <a:bodyPr/>
                    <a:lstStyle/>
                    <a:p>
                      <a:pPr indent="127000" algn="l">
                        <a:spcAft>
                          <a:spcPts val="0"/>
                        </a:spcAft>
                      </a:pPr>
                      <a:r>
                        <a:rPr lang="en-US" sz="1050" kern="100">
                          <a:latin typeface="宋体"/>
                          <a:ea typeface="宋体"/>
                          <a:cs typeface="宋体"/>
                        </a:rPr>
                        <a:t>4</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组播路由协议</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执行</a:t>
                      </a:r>
                      <a:r>
                        <a:rPr lang="en-US" sz="1050" kern="100">
                          <a:latin typeface="等线"/>
                          <a:ea typeface="宋体"/>
                          <a:cs typeface="宋体"/>
                        </a:rPr>
                        <a:t>display multicast routing-table</a:t>
                      </a:r>
                      <a:r>
                        <a:rPr lang="zh-CN" sz="1050" kern="100">
                          <a:latin typeface="等线"/>
                          <a:ea typeface="宋体"/>
                          <a:cs typeface="宋体"/>
                        </a:rPr>
                        <a:t>命令。</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域内组播路由协议采用</a:t>
                      </a:r>
                      <a:r>
                        <a:rPr lang="en-US" sz="1050" kern="100">
                          <a:latin typeface="等线"/>
                          <a:ea typeface="宋体"/>
                          <a:cs typeface="宋体"/>
                        </a:rPr>
                        <a:t>PIM-SM</a:t>
                      </a:r>
                      <a:r>
                        <a:rPr lang="zh-CN" sz="1050" kern="100">
                          <a:latin typeface="等线"/>
                          <a:ea typeface="宋体"/>
                          <a:cs typeface="宋体"/>
                        </a:rPr>
                        <a:t>。</a:t>
                      </a:r>
                      <a:endParaRPr lang="zh-CN" sz="1050" kern="100">
                        <a:latin typeface="等线"/>
                        <a:ea typeface="宋体"/>
                        <a:cs typeface="Times New Roman"/>
                      </a:endParaRPr>
                    </a:p>
                    <a:p>
                      <a:pPr indent="127000" algn="l">
                        <a:spcAft>
                          <a:spcPts val="0"/>
                        </a:spcAft>
                      </a:pPr>
                      <a:r>
                        <a:rPr lang="zh-CN" sz="1050" kern="100">
                          <a:latin typeface="等线"/>
                          <a:ea typeface="宋体"/>
                          <a:cs typeface="宋体"/>
                        </a:rPr>
                        <a:t>与组播相连的接口都必须要使能</a:t>
                      </a:r>
                      <a:r>
                        <a:rPr lang="en-US" sz="1050" kern="100">
                          <a:latin typeface="等线"/>
                          <a:ea typeface="宋体"/>
                          <a:cs typeface="宋体"/>
                        </a:rPr>
                        <a:t>IGMP</a:t>
                      </a:r>
                      <a:r>
                        <a:rPr lang="zh-CN" sz="1050" kern="100">
                          <a:latin typeface="等线"/>
                          <a:ea typeface="宋体"/>
                          <a:cs typeface="宋体"/>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639">
                <a:tc>
                  <a:txBody>
                    <a:bodyPr/>
                    <a:lstStyle/>
                    <a:p>
                      <a:pPr indent="127000" algn="l">
                        <a:spcAft>
                          <a:spcPts val="0"/>
                        </a:spcAft>
                      </a:pPr>
                      <a:r>
                        <a:rPr lang="en-US" sz="1050" kern="100">
                          <a:latin typeface="宋体"/>
                          <a:ea typeface="宋体"/>
                          <a:cs typeface="宋体"/>
                        </a:rPr>
                        <a:t>5</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en-US" sz="1050" kern="100">
                          <a:latin typeface="宋体"/>
                          <a:ea typeface="宋体"/>
                          <a:cs typeface="宋体"/>
                        </a:rPr>
                        <a:t>DHCP Snooping</a:t>
                      </a:r>
                      <a:r>
                        <a:rPr lang="zh-CN" sz="1050" kern="100">
                          <a:latin typeface="等线"/>
                          <a:ea typeface="宋体"/>
                          <a:cs typeface="宋体"/>
                        </a:rPr>
                        <a:t>绑定表</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执行</a:t>
                      </a:r>
                      <a:r>
                        <a:rPr lang="en-US" sz="1050" kern="100">
                          <a:latin typeface="等线"/>
                          <a:ea typeface="宋体"/>
                          <a:cs typeface="宋体"/>
                        </a:rPr>
                        <a:t>display dhcp snooping user-bind all</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静态表项和动态表项正确。</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861">
                <a:tc>
                  <a:txBody>
                    <a:bodyPr/>
                    <a:lstStyle/>
                    <a:p>
                      <a:pPr indent="127000" algn="l">
                        <a:spcAft>
                          <a:spcPts val="0"/>
                        </a:spcAft>
                      </a:pPr>
                      <a:r>
                        <a:rPr lang="en-US" sz="1050" kern="100">
                          <a:latin typeface="宋体"/>
                          <a:ea typeface="宋体"/>
                          <a:cs typeface="宋体"/>
                        </a:rPr>
                        <a:t>6</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en-US" sz="1050" kern="100">
                          <a:latin typeface="宋体"/>
                          <a:ea typeface="宋体"/>
                          <a:cs typeface="宋体"/>
                        </a:rPr>
                        <a:t>MAC</a:t>
                      </a:r>
                      <a:r>
                        <a:rPr lang="zh-CN" sz="1050" kern="100">
                          <a:latin typeface="等线"/>
                          <a:ea typeface="宋体"/>
                          <a:cs typeface="宋体"/>
                        </a:rPr>
                        <a:t>地址表信息</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zh-CN" sz="1050" kern="100">
                          <a:latin typeface="等线"/>
                          <a:ea typeface="宋体"/>
                          <a:cs typeface="宋体"/>
                        </a:rPr>
                        <a:t>执行</a:t>
                      </a:r>
                      <a:r>
                        <a:rPr lang="en-US" sz="1050" kern="100">
                          <a:latin typeface="等线"/>
                          <a:ea typeface="宋体"/>
                          <a:cs typeface="宋体"/>
                        </a:rPr>
                        <a:t>display mac-address</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spcAft>
                          <a:spcPts val="0"/>
                        </a:spcAft>
                      </a:pPr>
                      <a:r>
                        <a:rPr lang="en-US" sz="1050" kern="100">
                          <a:latin typeface="宋体"/>
                          <a:ea typeface="宋体"/>
                          <a:cs typeface="宋体"/>
                        </a:rPr>
                        <a:t>MAC</a:t>
                      </a:r>
                      <a:r>
                        <a:rPr lang="zh-CN" sz="1050" kern="100">
                          <a:latin typeface="等线"/>
                          <a:ea typeface="宋体"/>
                          <a:cs typeface="宋体"/>
                        </a:rPr>
                        <a:t>地址表信息正确。</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dirty="0">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937019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7.2.5</a:t>
            </a:r>
            <a:r>
              <a:rPr lang="zh-CN" altLang="zh-CN" dirty="0" smtClean="0"/>
              <a:t>撰写</a:t>
            </a:r>
            <a:r>
              <a:rPr lang="zh-CN" altLang="en-US" dirty="0" smtClean="0"/>
              <a:t>巡检报告</a:t>
            </a:r>
            <a:endParaRPr lang="zh-CN" altLang="en-US" dirty="0"/>
          </a:p>
        </p:txBody>
      </p:sp>
      <p:sp>
        <p:nvSpPr>
          <p:cNvPr id="331" name="Rectangle 330"/>
          <p:cNvSpPr/>
          <p:nvPr/>
        </p:nvSpPr>
        <p:spPr>
          <a:xfrm>
            <a:off x="1708785" y="2242185"/>
            <a:ext cx="8330565"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sp>
        <p:nvSpPr>
          <p:cNvPr id="90113" name="Rectangle 1"/>
          <p:cNvSpPr>
            <a:spLocks noChangeArrowheads="1"/>
          </p:cNvSpPr>
          <p:nvPr/>
        </p:nvSpPr>
        <p:spPr bwMode="auto">
          <a:xfrm>
            <a:off x="562708" y="1339561"/>
            <a:ext cx="589084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2400" dirty="0" smtClean="0"/>
              <a:t>        </a:t>
            </a:r>
            <a:r>
              <a:rPr lang="zh-CN" altLang="zh-CN" sz="2400" dirty="0" smtClean="0"/>
              <a:t>巡检工程师根据采集到的数据进行整理并分析。特别是对一些异常信息，包括日志、接口状态、路由状态、交换状态等，需结合客户网络的</a:t>
            </a:r>
            <a:r>
              <a:rPr lang="zh-CN" altLang="en-US" sz="2400" dirty="0" smtClean="0"/>
              <a:t>实际</a:t>
            </a:r>
            <a:r>
              <a:rPr lang="zh-CN" altLang="zh-CN" sz="2400" dirty="0" smtClean="0"/>
              <a:t>情况加以分析</a:t>
            </a:r>
            <a:r>
              <a:rPr lang="zh-CN" altLang="en-US" sz="2400" dirty="0" smtClean="0"/>
              <a:t>，</a:t>
            </a:r>
            <a:r>
              <a:rPr lang="zh-CN" altLang="zh-CN" sz="2400" dirty="0" smtClean="0"/>
              <a:t>最终根据公司提供的巡检报告模板</a:t>
            </a:r>
            <a:r>
              <a:rPr lang="zh-CN" altLang="en-US" sz="2400" dirty="0" smtClean="0"/>
              <a:t>撰写本次巡检报告，然后</a:t>
            </a:r>
            <a:r>
              <a:rPr lang="zh-CN" altLang="zh-CN" sz="2400" dirty="0" smtClean="0"/>
              <a:t>就巡检过程中发现的问题</a:t>
            </a:r>
            <a:r>
              <a:rPr lang="zh-CN" altLang="en-US" sz="2400" dirty="0" smtClean="0"/>
              <a:t>向客户</a:t>
            </a:r>
            <a:r>
              <a:rPr lang="zh-CN" altLang="zh-CN" sz="2400" dirty="0" smtClean="0"/>
              <a:t>汇报，并请客户在巡检报告上签字确认。巡检报告模板如表格所示。</a:t>
            </a:r>
            <a:endParaRPr lang="zh-CN" altLang="zh-CN" sz="2400" dirty="0"/>
          </a:p>
        </p:txBody>
      </p:sp>
      <p:graphicFrame>
        <p:nvGraphicFramePr>
          <p:cNvPr id="25" name="表格 24"/>
          <p:cNvGraphicFramePr>
            <a:graphicFrameLocks noGrp="1"/>
          </p:cNvGraphicFramePr>
          <p:nvPr/>
        </p:nvGraphicFramePr>
        <p:xfrm>
          <a:off x="7093243" y="1397976"/>
          <a:ext cx="4213664" cy="4545622"/>
        </p:xfrm>
        <a:graphic>
          <a:graphicData uri="http://schemas.openxmlformats.org/drawingml/2006/table">
            <a:tbl>
              <a:tblPr/>
              <a:tblGrid>
                <a:gridCol w="4213664"/>
              </a:tblGrid>
              <a:tr h="4545622">
                <a:tc>
                  <a:txBody>
                    <a:bodyPr/>
                    <a:lstStyle/>
                    <a:p>
                      <a:pPr indent="408305" algn="ctr">
                        <a:spcAft>
                          <a:spcPts val="0"/>
                        </a:spcAft>
                      </a:pPr>
                      <a:r>
                        <a:rPr lang="zh-CN" sz="1600" b="1" kern="100" dirty="0">
                          <a:latin typeface="Calibri"/>
                          <a:ea typeface="宋体"/>
                          <a:cs typeface="Times New Roman"/>
                        </a:rPr>
                        <a:t>设备巡检报告</a:t>
                      </a:r>
                      <a:endParaRPr lang="zh-CN" sz="1050" kern="100" dirty="0">
                        <a:latin typeface="Calibri"/>
                        <a:ea typeface="宋体"/>
                        <a:cs typeface="Times New Roman"/>
                      </a:endParaRPr>
                    </a:p>
                    <a:p>
                      <a:pPr marL="342900" lvl="0" indent="-342900" algn="just">
                        <a:spcAft>
                          <a:spcPts val="0"/>
                        </a:spcAft>
                        <a:buFont typeface="+mj-lt"/>
                        <a:buNone/>
                      </a:pPr>
                      <a:r>
                        <a:rPr lang="en-US" altLang="zh-CN" sz="1050" kern="100" dirty="0" smtClean="0">
                          <a:latin typeface="Calibri"/>
                          <a:ea typeface="宋体"/>
                          <a:cs typeface="Times New Roman"/>
                        </a:rPr>
                        <a:t>1.   </a:t>
                      </a:r>
                      <a:r>
                        <a:rPr lang="zh-CN" sz="1050" kern="100" dirty="0" smtClean="0">
                          <a:latin typeface="Calibri"/>
                          <a:ea typeface="宋体"/>
                          <a:cs typeface="Times New Roman"/>
                        </a:rPr>
                        <a:t>报告封面</a:t>
                      </a:r>
                    </a:p>
                    <a:p>
                      <a:pPr marL="342900" lvl="0" indent="-342900" algn="just">
                        <a:spcAft>
                          <a:spcPts val="0"/>
                        </a:spcAft>
                        <a:buFont typeface="+mj-lt"/>
                        <a:buNone/>
                      </a:pPr>
                      <a:r>
                        <a:rPr lang="en-US" altLang="zh-CN" sz="1050" kern="100" dirty="0" smtClean="0">
                          <a:latin typeface="Calibri"/>
                          <a:ea typeface="宋体"/>
                          <a:cs typeface="Times New Roman"/>
                        </a:rPr>
                        <a:t>2.   </a:t>
                      </a:r>
                      <a:r>
                        <a:rPr lang="zh-CN" sz="1050" kern="100" dirty="0" smtClean="0">
                          <a:latin typeface="Calibri"/>
                          <a:ea typeface="宋体"/>
                          <a:cs typeface="Times New Roman"/>
                        </a:rPr>
                        <a:t>文档信息</a:t>
                      </a:r>
                    </a:p>
                    <a:p>
                      <a:pPr marL="342900" lvl="0" indent="-342900" algn="just">
                        <a:spcAft>
                          <a:spcPts val="0"/>
                        </a:spcAft>
                        <a:buFont typeface="+mj-lt"/>
                        <a:buNone/>
                      </a:pPr>
                      <a:r>
                        <a:rPr lang="en-US" altLang="zh-CN" sz="1050" kern="100" dirty="0" smtClean="0">
                          <a:latin typeface="Calibri"/>
                          <a:ea typeface="宋体"/>
                          <a:cs typeface="Times New Roman"/>
                        </a:rPr>
                        <a:t>3.   </a:t>
                      </a:r>
                      <a:r>
                        <a:rPr lang="zh-CN" sz="1050" kern="100" dirty="0" smtClean="0">
                          <a:latin typeface="Calibri"/>
                          <a:ea typeface="宋体"/>
                          <a:cs typeface="Times New Roman"/>
                        </a:rPr>
                        <a:t>综述</a:t>
                      </a:r>
                      <a:endParaRPr lang="zh-CN" sz="1050" kern="100" dirty="0">
                        <a:latin typeface="Calibri"/>
                        <a:ea typeface="宋体"/>
                        <a:cs typeface="Times New Roman"/>
                      </a:endParaRPr>
                    </a:p>
                    <a:p>
                      <a:pPr marL="342900" lvl="0" indent="-342900" algn="just">
                        <a:spcAft>
                          <a:spcPts val="0"/>
                        </a:spcAft>
                        <a:buFont typeface="+mj-lt"/>
                        <a:buNone/>
                      </a:pPr>
                      <a:r>
                        <a:rPr lang="en-US" altLang="zh-CN" sz="1050" kern="100" dirty="0" smtClean="0">
                          <a:latin typeface="Calibri"/>
                          <a:ea typeface="宋体"/>
                          <a:cs typeface="Times New Roman"/>
                        </a:rPr>
                        <a:t>    1</a:t>
                      </a:r>
                      <a:r>
                        <a:rPr lang="zh-CN" altLang="en-US" sz="1050" kern="100" dirty="0" smtClean="0">
                          <a:latin typeface="Calibri"/>
                          <a:ea typeface="宋体"/>
                          <a:cs typeface="Times New Roman"/>
                        </a:rPr>
                        <a:t>）</a:t>
                      </a:r>
                      <a:r>
                        <a:rPr lang="zh-CN" sz="1050" kern="100" dirty="0" smtClean="0">
                          <a:latin typeface="Calibri"/>
                          <a:ea typeface="宋体"/>
                          <a:cs typeface="Times New Roman"/>
                        </a:rPr>
                        <a:t>巡检</a:t>
                      </a:r>
                      <a:r>
                        <a:rPr lang="zh-CN" sz="1050" kern="100" dirty="0">
                          <a:latin typeface="Calibri"/>
                          <a:ea typeface="宋体"/>
                          <a:cs typeface="Times New Roman"/>
                        </a:rPr>
                        <a:t>拓扑</a:t>
                      </a:r>
                    </a:p>
                    <a:p>
                      <a:pPr marL="342900" lvl="0" indent="-342900" algn="just">
                        <a:spcAft>
                          <a:spcPts val="0"/>
                        </a:spcAft>
                        <a:buFont typeface="+mj-lt"/>
                        <a:buNone/>
                      </a:pPr>
                      <a:r>
                        <a:rPr lang="en-US" altLang="zh-CN" sz="1050" kern="100" dirty="0" smtClean="0">
                          <a:latin typeface="Calibri"/>
                          <a:ea typeface="宋体"/>
                          <a:cs typeface="Times New Roman"/>
                        </a:rPr>
                        <a:t>    2</a:t>
                      </a:r>
                      <a:r>
                        <a:rPr lang="zh-CN" altLang="en-US" sz="1050" kern="100" dirty="0" smtClean="0">
                          <a:latin typeface="Calibri"/>
                          <a:ea typeface="宋体"/>
                          <a:cs typeface="Times New Roman"/>
                        </a:rPr>
                        <a:t>）</a:t>
                      </a:r>
                      <a:r>
                        <a:rPr lang="zh-CN" sz="1050" kern="100" dirty="0" smtClean="0">
                          <a:latin typeface="Calibri"/>
                          <a:ea typeface="宋体"/>
                          <a:cs typeface="Times New Roman"/>
                        </a:rPr>
                        <a:t>巡检</a:t>
                      </a:r>
                      <a:r>
                        <a:rPr lang="zh-CN" sz="1050" kern="100" dirty="0">
                          <a:latin typeface="Calibri"/>
                          <a:ea typeface="宋体"/>
                          <a:cs typeface="Times New Roman"/>
                        </a:rPr>
                        <a:t>清单</a:t>
                      </a:r>
                    </a:p>
                    <a:p>
                      <a:pPr marL="342900" lvl="0" indent="-342900" algn="just">
                        <a:spcAft>
                          <a:spcPts val="0"/>
                        </a:spcAft>
                        <a:buFont typeface="+mj-lt"/>
                        <a:buNone/>
                      </a:pPr>
                      <a:r>
                        <a:rPr lang="en-US" altLang="zh-CN" sz="1050" kern="100" dirty="0" smtClean="0">
                          <a:latin typeface="Calibri"/>
                          <a:ea typeface="宋体"/>
                          <a:cs typeface="Times New Roman"/>
                        </a:rPr>
                        <a:t>    3</a:t>
                      </a:r>
                      <a:r>
                        <a:rPr lang="zh-CN" altLang="en-US" sz="1050" kern="100" dirty="0" smtClean="0">
                          <a:latin typeface="Calibri"/>
                          <a:ea typeface="宋体"/>
                          <a:cs typeface="Times New Roman"/>
                        </a:rPr>
                        <a:t>）</a:t>
                      </a:r>
                      <a:r>
                        <a:rPr lang="zh-CN" sz="1050" kern="100" dirty="0" smtClean="0">
                          <a:latin typeface="Calibri"/>
                          <a:ea typeface="宋体"/>
                          <a:cs typeface="Times New Roman"/>
                        </a:rPr>
                        <a:t>巡检</a:t>
                      </a:r>
                      <a:r>
                        <a:rPr lang="zh-CN" sz="1050" kern="100" dirty="0">
                          <a:latin typeface="Calibri"/>
                          <a:ea typeface="宋体"/>
                          <a:cs typeface="Times New Roman"/>
                        </a:rPr>
                        <a:t>命令参考</a:t>
                      </a:r>
                    </a:p>
                    <a:p>
                      <a:pPr marL="342900" lvl="0" indent="-342900" algn="just">
                        <a:spcAft>
                          <a:spcPts val="0"/>
                        </a:spcAft>
                        <a:buFont typeface="+mj-lt"/>
                        <a:buNone/>
                      </a:pPr>
                      <a:r>
                        <a:rPr lang="en-US" altLang="zh-CN" sz="1050" kern="100" dirty="0" smtClean="0">
                          <a:latin typeface="Calibri"/>
                          <a:ea typeface="宋体"/>
                          <a:cs typeface="Times New Roman"/>
                        </a:rPr>
                        <a:t>    4</a:t>
                      </a:r>
                      <a:r>
                        <a:rPr lang="zh-CN" altLang="en-US" sz="1050" kern="100" dirty="0" smtClean="0">
                          <a:latin typeface="Calibri"/>
                          <a:ea typeface="宋体"/>
                          <a:cs typeface="Times New Roman"/>
                        </a:rPr>
                        <a:t>）</a:t>
                      </a:r>
                      <a:r>
                        <a:rPr lang="zh-CN" sz="1050" kern="100" dirty="0" smtClean="0">
                          <a:latin typeface="Calibri"/>
                          <a:ea typeface="宋体"/>
                          <a:cs typeface="Times New Roman"/>
                        </a:rPr>
                        <a:t>巡检</a:t>
                      </a:r>
                      <a:r>
                        <a:rPr lang="zh-CN" sz="1050" kern="100" dirty="0">
                          <a:latin typeface="Calibri"/>
                          <a:ea typeface="宋体"/>
                          <a:cs typeface="Times New Roman"/>
                        </a:rPr>
                        <a:t>问题汇总分析</a:t>
                      </a:r>
                    </a:p>
                    <a:p>
                      <a:pPr marL="342900" lvl="0" indent="-342900" algn="just">
                        <a:spcAft>
                          <a:spcPts val="0"/>
                        </a:spcAft>
                        <a:buFont typeface="+mj-lt"/>
                        <a:buNone/>
                      </a:pPr>
                      <a:r>
                        <a:rPr lang="en-US" altLang="zh-CN" sz="1050" kern="100" dirty="0" smtClean="0">
                          <a:latin typeface="Calibri"/>
                          <a:ea typeface="宋体"/>
                          <a:cs typeface="Times New Roman"/>
                        </a:rPr>
                        <a:t>4.</a:t>
                      </a:r>
                      <a:r>
                        <a:rPr lang="en-US" altLang="zh-CN" sz="1050" kern="100" baseline="0" dirty="0" smtClean="0">
                          <a:latin typeface="Calibri"/>
                          <a:ea typeface="宋体"/>
                          <a:cs typeface="Times New Roman"/>
                        </a:rPr>
                        <a:t>    </a:t>
                      </a:r>
                      <a:r>
                        <a:rPr lang="zh-CN" sz="1050" kern="100" dirty="0" smtClean="0">
                          <a:latin typeface="Calibri"/>
                          <a:ea typeface="宋体"/>
                          <a:cs typeface="Times New Roman"/>
                        </a:rPr>
                        <a:t>设备</a:t>
                      </a:r>
                      <a:r>
                        <a:rPr lang="zh-CN" sz="1050" kern="100" dirty="0">
                          <a:latin typeface="Calibri"/>
                          <a:ea typeface="宋体"/>
                          <a:cs typeface="Times New Roman"/>
                        </a:rPr>
                        <a:t>巡检明细</a:t>
                      </a:r>
                    </a:p>
                    <a:p>
                      <a:pPr marL="342900" lvl="0" indent="-342900" algn="just">
                        <a:spcAft>
                          <a:spcPts val="0"/>
                        </a:spcAft>
                        <a:buFont typeface="+mj-lt"/>
                        <a:buNone/>
                      </a:pPr>
                      <a:r>
                        <a:rPr lang="en-US" altLang="zh-CN" sz="1050" kern="100" dirty="0" smtClean="0">
                          <a:latin typeface="Calibri"/>
                          <a:ea typeface="宋体"/>
                          <a:cs typeface="Times New Roman"/>
                        </a:rPr>
                        <a:t>    1</a:t>
                      </a:r>
                      <a:r>
                        <a:rPr lang="zh-CN" altLang="en-US" sz="1050" kern="100" dirty="0" smtClean="0">
                          <a:latin typeface="Calibri"/>
                          <a:ea typeface="宋体"/>
                          <a:cs typeface="Times New Roman"/>
                        </a:rPr>
                        <a:t>）</a:t>
                      </a:r>
                      <a:r>
                        <a:rPr lang="zh-CN" sz="1050" kern="100" dirty="0" smtClean="0">
                          <a:latin typeface="Calibri"/>
                          <a:ea typeface="宋体"/>
                          <a:cs typeface="Times New Roman"/>
                        </a:rPr>
                        <a:t>设备</a:t>
                      </a:r>
                      <a:r>
                        <a:rPr lang="zh-CN" sz="1050" kern="100" dirty="0">
                          <a:latin typeface="Calibri"/>
                          <a:ea typeface="宋体"/>
                          <a:cs typeface="Times New Roman"/>
                        </a:rPr>
                        <a:t>1</a:t>
                      </a:r>
                    </a:p>
                    <a:p>
                      <a:pPr marL="266700" indent="266700" algn="just">
                        <a:spcAft>
                          <a:spcPts val="0"/>
                        </a:spcAft>
                      </a:pPr>
                      <a:r>
                        <a:rPr lang="zh-CN" sz="1050" kern="100" dirty="0">
                          <a:latin typeface="Calibri"/>
                          <a:ea typeface="宋体"/>
                          <a:cs typeface="Times New Roman"/>
                        </a:rPr>
                        <a:t>环境信息检查</a:t>
                      </a:r>
                    </a:p>
                    <a:p>
                      <a:pPr marL="266700" indent="266700" algn="just">
                        <a:spcAft>
                          <a:spcPts val="0"/>
                        </a:spcAft>
                      </a:pPr>
                      <a:r>
                        <a:rPr lang="zh-CN" sz="1050" kern="100" dirty="0">
                          <a:latin typeface="Calibri"/>
                          <a:ea typeface="宋体"/>
                          <a:cs typeface="Times New Roman"/>
                        </a:rPr>
                        <a:t>设备基本信息</a:t>
                      </a:r>
                    </a:p>
                    <a:p>
                      <a:pPr marL="266700" indent="266700" algn="just">
                        <a:spcAft>
                          <a:spcPts val="0"/>
                        </a:spcAft>
                      </a:pPr>
                      <a:r>
                        <a:rPr lang="zh-CN" sz="1050" kern="100" dirty="0">
                          <a:latin typeface="Calibri"/>
                          <a:ea typeface="宋体"/>
                          <a:cs typeface="Times New Roman"/>
                        </a:rPr>
                        <a:t>设备运行状态检查</a:t>
                      </a:r>
                    </a:p>
                    <a:p>
                      <a:pPr marL="266700" indent="266700" algn="just">
                        <a:spcAft>
                          <a:spcPts val="0"/>
                        </a:spcAft>
                      </a:pPr>
                      <a:r>
                        <a:rPr lang="zh-CN" sz="1050" kern="100" dirty="0">
                          <a:latin typeface="Calibri"/>
                          <a:ea typeface="宋体"/>
                          <a:cs typeface="Times New Roman"/>
                        </a:rPr>
                        <a:t>端口状态检查</a:t>
                      </a:r>
                    </a:p>
                    <a:p>
                      <a:pPr marL="266700" indent="266700" algn="just">
                        <a:spcAft>
                          <a:spcPts val="0"/>
                        </a:spcAft>
                      </a:pPr>
                      <a:r>
                        <a:rPr lang="zh-CN" sz="1050" kern="100" dirty="0">
                          <a:latin typeface="Calibri"/>
                          <a:ea typeface="宋体"/>
                          <a:cs typeface="Times New Roman"/>
                        </a:rPr>
                        <a:t>业务运行状态检查</a:t>
                      </a:r>
                    </a:p>
                    <a:p>
                      <a:pPr marL="342900" lvl="0" indent="-342900" algn="just">
                        <a:spcAft>
                          <a:spcPts val="0"/>
                        </a:spcAft>
                        <a:buFont typeface="+mj-lt"/>
                        <a:buNone/>
                      </a:pPr>
                      <a:r>
                        <a:rPr lang="en-US" altLang="zh-CN" sz="1050" kern="100" baseline="0" dirty="0" smtClean="0">
                          <a:latin typeface="Calibri"/>
                          <a:ea typeface="宋体"/>
                          <a:cs typeface="Times New Roman"/>
                        </a:rPr>
                        <a:t>    2</a:t>
                      </a:r>
                      <a:r>
                        <a:rPr lang="zh-CN" altLang="en-US" sz="1050" kern="100" baseline="0" dirty="0" smtClean="0">
                          <a:latin typeface="Calibri"/>
                          <a:ea typeface="宋体"/>
                          <a:cs typeface="Times New Roman"/>
                        </a:rPr>
                        <a:t>）</a:t>
                      </a:r>
                      <a:r>
                        <a:rPr lang="zh-CN" altLang="en-US" sz="1050" kern="100" dirty="0" smtClean="0">
                          <a:latin typeface="Calibri"/>
                          <a:ea typeface="宋体"/>
                          <a:cs typeface="Times New Roman"/>
                        </a:rPr>
                        <a:t> </a:t>
                      </a:r>
                      <a:r>
                        <a:rPr lang="zh-CN" sz="1050" kern="100" dirty="0" smtClean="0">
                          <a:latin typeface="Calibri"/>
                          <a:ea typeface="宋体"/>
                          <a:cs typeface="Times New Roman"/>
                        </a:rPr>
                        <a:t>设备</a:t>
                      </a:r>
                      <a:r>
                        <a:rPr lang="zh-CN" sz="1050" kern="100" dirty="0">
                          <a:latin typeface="Calibri"/>
                          <a:ea typeface="宋体"/>
                          <a:cs typeface="Times New Roman"/>
                        </a:rPr>
                        <a:t>2</a:t>
                      </a:r>
                    </a:p>
                    <a:p>
                      <a:pPr marL="266700" indent="266700" algn="just">
                        <a:spcAft>
                          <a:spcPts val="0"/>
                        </a:spcAft>
                      </a:pPr>
                      <a:r>
                        <a:rPr lang="zh-CN" sz="1050" kern="100" dirty="0">
                          <a:latin typeface="Calibri"/>
                          <a:ea typeface="宋体"/>
                          <a:cs typeface="Times New Roman"/>
                        </a:rPr>
                        <a:t>环境信息检查</a:t>
                      </a:r>
                    </a:p>
                    <a:p>
                      <a:pPr marL="266700" indent="266700" algn="just">
                        <a:spcAft>
                          <a:spcPts val="0"/>
                        </a:spcAft>
                      </a:pPr>
                      <a:r>
                        <a:rPr lang="zh-CN" sz="1050" kern="100" dirty="0">
                          <a:latin typeface="Calibri"/>
                          <a:ea typeface="宋体"/>
                          <a:cs typeface="Times New Roman"/>
                        </a:rPr>
                        <a:t>设备基本信息</a:t>
                      </a:r>
                    </a:p>
                    <a:p>
                      <a:pPr marL="266700" indent="266700" algn="just">
                        <a:spcAft>
                          <a:spcPts val="0"/>
                        </a:spcAft>
                      </a:pPr>
                      <a:r>
                        <a:rPr lang="zh-CN" sz="1050" kern="100" dirty="0">
                          <a:latin typeface="Calibri"/>
                          <a:ea typeface="宋体"/>
                          <a:cs typeface="Times New Roman"/>
                        </a:rPr>
                        <a:t>设备运行状态检查</a:t>
                      </a:r>
                    </a:p>
                    <a:p>
                      <a:pPr marL="266700" indent="266700" algn="just">
                        <a:spcAft>
                          <a:spcPts val="0"/>
                        </a:spcAft>
                      </a:pPr>
                      <a:r>
                        <a:rPr lang="zh-CN" sz="1050" kern="100" dirty="0">
                          <a:latin typeface="Calibri"/>
                          <a:ea typeface="宋体"/>
                          <a:cs typeface="Times New Roman"/>
                        </a:rPr>
                        <a:t>端口状态检查</a:t>
                      </a:r>
                    </a:p>
                    <a:p>
                      <a:pPr marL="266700" indent="266700" algn="just">
                        <a:spcAft>
                          <a:spcPts val="0"/>
                        </a:spcAft>
                      </a:pPr>
                      <a:r>
                        <a:rPr lang="zh-CN" sz="1050" kern="100" dirty="0">
                          <a:latin typeface="Calibri"/>
                          <a:ea typeface="宋体"/>
                          <a:cs typeface="Times New Roman"/>
                        </a:rPr>
                        <a:t>业务运行状态检查</a:t>
                      </a:r>
                    </a:p>
                    <a:p>
                      <a:pPr marL="342900" lvl="0" indent="-342900" algn="just">
                        <a:spcAft>
                          <a:spcPts val="0"/>
                        </a:spcAft>
                        <a:buFont typeface="+mj-lt"/>
                        <a:buNone/>
                      </a:pPr>
                      <a:r>
                        <a:rPr lang="en-US" altLang="zh-CN" sz="1050" kern="100" baseline="0" dirty="0" smtClean="0">
                          <a:latin typeface="Calibri"/>
                          <a:ea typeface="宋体"/>
                          <a:cs typeface="Times New Roman"/>
                        </a:rPr>
                        <a:t>    3</a:t>
                      </a:r>
                      <a:r>
                        <a:rPr lang="zh-CN" altLang="en-US" sz="1050" kern="100" baseline="0" dirty="0" smtClean="0">
                          <a:latin typeface="Calibri"/>
                          <a:ea typeface="宋体"/>
                          <a:cs typeface="Times New Roman"/>
                        </a:rPr>
                        <a:t>）</a:t>
                      </a:r>
                      <a:r>
                        <a:rPr lang="zh-CN" sz="1050" kern="100" dirty="0" smtClean="0">
                          <a:latin typeface="Calibri"/>
                          <a:ea typeface="宋体"/>
                          <a:cs typeface="Times New Roman"/>
                        </a:rPr>
                        <a:t>设备</a:t>
                      </a:r>
                      <a:r>
                        <a:rPr lang="en-US" altLang="zh-CN" sz="1050" kern="100" dirty="0" smtClean="0">
                          <a:latin typeface="Calibri"/>
                          <a:ea typeface="宋体"/>
                          <a:cs typeface="Times New Roman"/>
                        </a:rPr>
                        <a:t>3</a:t>
                      </a:r>
                      <a:endParaRPr lang="zh-CN" sz="1050" kern="100" dirty="0">
                        <a:latin typeface="Calibri"/>
                        <a:ea typeface="宋体"/>
                        <a:cs typeface="Times New Roman"/>
                      </a:endParaRPr>
                    </a:p>
                    <a:p>
                      <a:pPr indent="266700" algn="just">
                        <a:spcAft>
                          <a:spcPts val="0"/>
                        </a:spcAft>
                      </a:pPr>
                      <a:r>
                        <a:rPr lang="en-US" altLang="zh-CN" sz="1050" kern="100" dirty="0" smtClean="0">
                          <a:latin typeface="Calibri"/>
                          <a:ea typeface="宋体"/>
                          <a:cs typeface="Times New Roman"/>
                        </a:rPr>
                        <a:t>  </a:t>
                      </a:r>
                      <a:r>
                        <a:rPr lang="zh-CN" sz="1050" kern="100" dirty="0" smtClean="0">
                          <a:latin typeface="Calibri"/>
                          <a:ea typeface="宋体"/>
                          <a:cs typeface="Times New Roman"/>
                        </a:rPr>
                        <a:t>……</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0114" name="Rectangle 2"/>
          <p:cNvSpPr>
            <a:spLocks noChangeArrowheads="1"/>
          </p:cNvSpPr>
          <p:nvPr/>
        </p:nvSpPr>
        <p:spPr bwMode="auto">
          <a:xfrm>
            <a:off x="6835105" y="6018311"/>
            <a:ext cx="4753069"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Calibri Light" pitchFamily="34" charset="0"/>
                <a:ea typeface="宋体" pitchFamily="2" charset="-122"/>
                <a:cs typeface="Calibri Light" pitchFamily="34" charset="0"/>
              </a:rPr>
              <a:t>表</a:t>
            </a:r>
            <a:r>
              <a:rPr kumimoji="0" lang="zh-CN" sz="1400" b="0" i="0" u="none" strike="noStrike" cap="none" normalizeH="0" baseline="0" dirty="0" smtClean="0" bmk="">
                <a:ln>
                  <a:noFill/>
                </a:ln>
                <a:solidFill>
                  <a:schemeClr val="tx1"/>
                </a:solidFill>
                <a:effectLst/>
                <a:latin typeface="Calibri Light" pitchFamily="34" charset="0"/>
                <a:ea typeface="宋体" pitchFamily="2" charset="-122"/>
                <a:cs typeface="Calibri Light" pitchFamily="34" charset="0"/>
              </a:rPr>
              <a:t>格</a:t>
            </a:r>
            <a:r>
              <a:rPr kumimoji="0" lang="zh-CN" altLang="en-US" sz="1400" b="0" i="0" u="none" strike="noStrike" cap="none" normalizeH="0" baseline="0" dirty="0" smtClean="0" bmk="">
                <a:ln>
                  <a:noFill/>
                </a:ln>
                <a:solidFill>
                  <a:schemeClr val="tx1"/>
                </a:solidFill>
                <a:effectLst/>
                <a:latin typeface="Calibri Light" pitchFamily="34" charset="0"/>
                <a:ea typeface="宋体" pitchFamily="2" charset="-122"/>
                <a:cs typeface="Calibri Light" pitchFamily="34" charset="0"/>
              </a:rPr>
              <a:t>：</a:t>
            </a:r>
            <a:r>
              <a:rPr kumimoji="0" lang="zh-CN" altLang="en-US" sz="1400" b="0" i="0" u="none" strike="noStrike" cap="none" normalizeH="0" baseline="0" dirty="0" smtClean="0">
                <a:ln>
                  <a:noFill/>
                </a:ln>
                <a:solidFill>
                  <a:schemeClr val="tx1"/>
                </a:solidFill>
                <a:effectLst/>
                <a:latin typeface="Calibri Light" pitchFamily="34" charset="0"/>
                <a:ea typeface="宋体" pitchFamily="2" charset="-122"/>
                <a:cs typeface="Calibri Light" pitchFamily="34" charset="0"/>
              </a:rPr>
              <a:t>设备巡检报告模板</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8937019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92" y="3095164"/>
            <a:ext cx="3163802" cy="6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955" b="1" dirty="0" smtClean="0">
                <a:solidFill>
                  <a:srgbClr val="FFFFFF"/>
                </a:solidFill>
                <a:latin typeface="微软雅黑" panose="020B0503020204020204" pitchFamily="34" charset="-122"/>
                <a:ea typeface="微软雅黑" panose="020B0503020204020204" pitchFamily="34" charset="-122"/>
              </a:rPr>
              <a:t>网络变更规范</a:t>
            </a:r>
            <a:endParaRPr lang="zh-CN" altLang="en-US" sz="3955" b="1" dirty="0">
              <a:solidFill>
                <a:srgbClr val="FFFFFF"/>
              </a:solidFill>
              <a:latin typeface="微软雅黑" panose="020B0503020204020204" pitchFamily="34" charset="-122"/>
              <a:ea typeface="微软雅黑" panose="020B0503020204020204" pitchFamily="34" charset="-122"/>
            </a:endParaRPr>
          </a:p>
        </p:txBody>
      </p:sp>
      <p:sp>
        <p:nvSpPr>
          <p:cNvPr id="5" name="TextBox 12"/>
          <p:cNvSpPr txBox="1">
            <a:spLocks noChangeArrowheads="1"/>
          </p:cNvSpPr>
          <p:nvPr/>
        </p:nvSpPr>
        <p:spPr bwMode="auto">
          <a:xfrm>
            <a:off x="892340" y="2684986"/>
            <a:ext cx="1929489" cy="148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265" b="1" dirty="0" smtClean="0">
                <a:solidFill>
                  <a:srgbClr val="FFFFFF"/>
                </a:solidFill>
                <a:latin typeface="微软雅黑" panose="020B0503020204020204" pitchFamily="34" charset="-122"/>
                <a:ea typeface="微软雅黑" panose="020B0503020204020204" pitchFamily="34" charset="-122"/>
              </a:rPr>
              <a:t>7.3</a:t>
            </a:r>
            <a:endParaRPr lang="en-US" altLang="zh-CN" sz="9265"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2"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7" name="组合 11"/>
          <p:cNvGrpSpPr/>
          <p:nvPr/>
        </p:nvGrpSpPr>
        <p:grpSpPr>
          <a:xfrm>
            <a:off x="6281462" y="2399993"/>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6953758" y="2275671"/>
            <a:ext cx="3052112"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变更</a:t>
            </a:r>
            <a:r>
              <a:rPr kumimoji="0" lang="zh-CN" altLang="en-US" sz="2160" b="1" i="0" u="none" strike="noStrike" kern="0" cap="none" spc="0" normalizeH="0" baseline="0" noProof="0" dirty="0" smtClean="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定义</a:t>
            </a:r>
            <a:endPar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1" name="组合 41"/>
          <p:cNvGrpSpPr/>
          <p:nvPr/>
        </p:nvGrpSpPr>
        <p:grpSpPr>
          <a:xfrm>
            <a:off x="6297497" y="3133896"/>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6956486" y="3851911"/>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变更场景</a:t>
            </a:r>
            <a:endPar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2" name="组合 1"/>
          <p:cNvGrpSpPr/>
          <p:nvPr/>
        </p:nvGrpSpPr>
        <p:grpSpPr>
          <a:xfrm>
            <a:off x="6297497" y="3907961"/>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6" name="矩形 39"/>
          <p:cNvSpPr>
            <a:spLocks noChangeArrowheads="1"/>
          </p:cNvSpPr>
          <p:nvPr/>
        </p:nvSpPr>
        <p:spPr bwMode="auto">
          <a:xfrm>
            <a:off x="6956485" y="3102031"/>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变更工作流程</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400002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7.3.1</a:t>
            </a:r>
            <a:r>
              <a:rPr lang="zh-CN" altLang="en-US" dirty="0" smtClean="0"/>
              <a:t>变更定义</a:t>
            </a:r>
            <a:endParaRPr lang="zh-CN" altLang="en-US" dirty="0"/>
          </a:p>
        </p:txBody>
      </p:sp>
      <p:sp>
        <p:nvSpPr>
          <p:cNvPr id="331" name="Rectangle 330"/>
          <p:cNvSpPr/>
          <p:nvPr/>
        </p:nvSpPr>
        <p:spPr>
          <a:xfrm>
            <a:off x="1451279" y="1656770"/>
            <a:ext cx="9046736" cy="4081117"/>
          </a:xfrm>
          <a:prstGeom prst="rect">
            <a:avLst/>
          </a:prstGeom>
        </p:spPr>
        <p:txBody>
          <a:bodyPr wrap="square">
            <a:spAutoFit/>
          </a:bodyPr>
          <a:lstStyle/>
          <a:p>
            <a:pPr defTabSz="685165">
              <a:lnSpc>
                <a:spcPct val="120000"/>
              </a:lnSpc>
              <a:defRPr/>
            </a:pPr>
            <a:r>
              <a:rPr lang="zh-CN" altLang="en-US" sz="2400" b="1" dirty="0" smtClean="0"/>
              <a:t>网络变更</a:t>
            </a:r>
            <a:r>
              <a:rPr lang="zh-CN" altLang="en-US" sz="2400" dirty="0" smtClean="0"/>
              <a:t>包括硬件变更、软件变更、参数调整等。硬件变更包括新设备割接入网、新老设备更替、扩容等；软件变更包括版本变更、新增补丁等；参数调整一般针对设备功能和性能进行调整。</a:t>
            </a:r>
            <a:endParaRPr lang="en-US" altLang="zh-CN" sz="2400" dirty="0" smtClean="0"/>
          </a:p>
          <a:p>
            <a:pPr defTabSz="685165">
              <a:lnSpc>
                <a:spcPct val="120000"/>
              </a:lnSpc>
              <a:defRPr/>
            </a:pPr>
            <a:endParaRPr lang="en-US" altLang="zh-CN" sz="2400" dirty="0" smtClean="0"/>
          </a:p>
          <a:p>
            <a:pPr defTabSz="685165">
              <a:lnSpc>
                <a:spcPct val="120000"/>
              </a:lnSpc>
              <a:defRPr/>
            </a:pPr>
            <a:r>
              <a:rPr lang="zh-CN" altLang="en-US" sz="2400" b="1" dirty="0" smtClean="0"/>
              <a:t>网络变更</a:t>
            </a:r>
            <a:r>
              <a:rPr lang="zh-CN" altLang="en-US" sz="2400" dirty="0" smtClean="0"/>
              <a:t>属于用户日常运维重要部分，大部分变更源于现有业务调整、新业务上线、安全需求调整、性能优化和规范性调整、协议更改、网络扩容、路由调整等；作为用户现网业务的基础承载，网络变更必须确保能够安全顺利实施。</a:t>
            </a:r>
            <a:endParaRPr lang="en-US" altLang="zh-CN" sz="2400" dirty="0" smtClean="0"/>
          </a:p>
          <a:p>
            <a:pPr defTabSz="685165">
              <a:lnSpc>
                <a:spcPct val="120000"/>
              </a:lnSpc>
              <a:defRPr/>
            </a:pPr>
            <a:endPar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3" name="Group 332"/>
          <p:cNvGrpSpPr/>
          <p:nvPr/>
        </p:nvGrpSpPr>
        <p:grpSpPr>
          <a:xfrm>
            <a:off x="1108975" y="1796174"/>
            <a:ext cx="259244" cy="259815"/>
            <a:chOff x="4643438" y="2786064"/>
            <a:chExt cx="288476" cy="288476"/>
          </a:xfrm>
        </p:grpSpPr>
        <p:sp>
          <p:nvSpPr>
            <p:cNvPr id="8"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9"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Group 332"/>
          <p:cNvGrpSpPr/>
          <p:nvPr/>
        </p:nvGrpSpPr>
        <p:grpSpPr>
          <a:xfrm>
            <a:off x="1129490" y="3548772"/>
            <a:ext cx="259244" cy="259815"/>
            <a:chOff x="4643438" y="2786064"/>
            <a:chExt cx="288476" cy="288476"/>
          </a:xfrm>
        </p:grpSpPr>
        <p:sp>
          <p:nvSpPr>
            <p:cNvPr id="11"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2"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7.3.2</a:t>
            </a:r>
            <a:r>
              <a:rPr lang="zh-CN" altLang="en-US" dirty="0" smtClean="0"/>
              <a:t>变更工作流程</a:t>
            </a:r>
            <a:endParaRPr lang="zh-CN" altLang="en-US" dirty="0"/>
          </a:p>
        </p:txBody>
      </p:sp>
      <p:sp>
        <p:nvSpPr>
          <p:cNvPr id="331" name="Rectangle 330"/>
          <p:cNvSpPr/>
          <p:nvPr/>
        </p:nvSpPr>
        <p:spPr>
          <a:xfrm>
            <a:off x="1319393" y="2052404"/>
            <a:ext cx="4114252" cy="2751522"/>
          </a:xfrm>
          <a:prstGeom prst="rect">
            <a:avLst/>
          </a:prstGeom>
        </p:spPr>
        <p:txBody>
          <a:bodyPr wrap="square">
            <a:spAutoFit/>
          </a:bodyPr>
          <a:lstStyle/>
          <a:p>
            <a:pPr defTabSz="685165">
              <a:lnSpc>
                <a:spcPct val="120000"/>
              </a:lnSpc>
              <a:defRPr/>
            </a:pPr>
            <a:r>
              <a:rPr lang="zh-CN" altLang="en-US" sz="2400" dirty="0" smtClean="0"/>
              <a:t>网络变更</a:t>
            </a:r>
            <a:r>
              <a:rPr lang="zh-CN" altLang="zh-CN" sz="2400" dirty="0" smtClean="0"/>
              <a:t>包括三个阶段</a:t>
            </a:r>
            <a:r>
              <a:rPr lang="zh-CN" altLang="en-US" sz="2400" dirty="0" smtClean="0"/>
              <a:t>（变更前</a:t>
            </a:r>
            <a:r>
              <a:rPr lang="zh-CN" altLang="zh-CN" sz="2400" dirty="0" smtClean="0"/>
              <a:t>、</a:t>
            </a:r>
            <a:r>
              <a:rPr lang="zh-CN" altLang="en-US" sz="2400" dirty="0" smtClean="0"/>
              <a:t>变更中</a:t>
            </a:r>
            <a:r>
              <a:rPr lang="zh-CN" altLang="zh-CN" sz="2400" dirty="0" smtClean="0"/>
              <a:t>、</a:t>
            </a:r>
            <a:r>
              <a:rPr lang="zh-CN" altLang="en-US" sz="2400" dirty="0" smtClean="0"/>
              <a:t>变更后）的工作</a:t>
            </a:r>
            <a:r>
              <a:rPr lang="zh-CN" altLang="zh-CN" sz="2400" dirty="0" smtClean="0"/>
              <a:t>，</a:t>
            </a:r>
            <a:r>
              <a:rPr lang="zh-CN" altLang="en-US" sz="2400" dirty="0" smtClean="0"/>
              <a:t>其中每个阶段又需要完成相应的子任务工作。</a:t>
            </a:r>
            <a:endParaRPr lang="en-US" altLang="zh-CN" sz="2400" dirty="0" smtClean="0"/>
          </a:p>
          <a:p>
            <a:pPr defTabSz="685165">
              <a:lnSpc>
                <a:spcPct val="120000"/>
              </a:lnSpc>
              <a:defRPr/>
            </a:pPr>
            <a:endParaRPr lang="en-US" altLang="zh-CN" sz="2400" dirty="0" smtClean="0"/>
          </a:p>
          <a:p>
            <a:pPr defTabSz="685165">
              <a:lnSpc>
                <a:spcPct val="120000"/>
              </a:lnSpc>
              <a:defRPr/>
            </a:pPr>
            <a:endPar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aphicFrame>
        <p:nvGraphicFramePr>
          <p:cNvPr id="7" name="图示 6"/>
          <p:cNvGraphicFramePr/>
          <p:nvPr/>
        </p:nvGraphicFramePr>
        <p:xfrm>
          <a:off x="5955323" y="1717920"/>
          <a:ext cx="5747239"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文本框 1"/>
          <p:cNvSpPr txBox="1"/>
          <p:nvPr/>
        </p:nvSpPr>
        <p:spPr>
          <a:xfrm>
            <a:off x="1845963" y="1162604"/>
            <a:ext cx="7885241" cy="516220"/>
          </a:xfrm>
          <a:prstGeom prst="rect">
            <a:avLst/>
          </a:prstGeom>
          <a:noFill/>
        </p:spPr>
        <p:txBody>
          <a:bodyPr wrap="square" tIns="42254" bIns="42254" rtlCol="0">
            <a:spAutoFit/>
          </a:bodyPr>
          <a:lstStyle/>
          <a:p>
            <a:pPr lvl="0" algn="ctr"/>
            <a:r>
              <a:rPr lang="zh-CN" altLang="en-US" sz="2700" b="1" dirty="0" smtClean="0">
                <a:solidFill>
                  <a:schemeClr val="accent1"/>
                </a:solidFill>
                <a:latin typeface="微软雅黑" panose="020B0503020204020204" pitchFamily="34" charset="-122"/>
                <a:ea typeface="微软雅黑" panose="020B0503020204020204" pitchFamily="34" charset="-122"/>
              </a:rPr>
              <a:t>怎样做</a:t>
            </a:r>
            <a:r>
              <a:rPr lang="zh-CN" altLang="zh-CN" sz="2700" b="1" dirty="0" smtClean="0">
                <a:solidFill>
                  <a:schemeClr val="accent1"/>
                </a:solidFill>
                <a:latin typeface="微软雅黑" panose="020B0503020204020204" pitchFamily="34" charset="-122"/>
                <a:ea typeface="微软雅黑" panose="020B0503020204020204" pitchFamily="34" charset="-122"/>
              </a:rPr>
              <a:t>网络</a:t>
            </a:r>
            <a:r>
              <a:rPr lang="zh-CN" altLang="en-US" sz="2700" b="1" dirty="0" smtClean="0">
                <a:solidFill>
                  <a:schemeClr val="accent1"/>
                </a:solidFill>
                <a:latin typeface="微软雅黑" panose="020B0503020204020204" pitchFamily="34" charset="-122"/>
                <a:ea typeface="微软雅黑" panose="020B0503020204020204" pitchFamily="34" charset="-122"/>
              </a:rPr>
              <a:t>变更？</a:t>
            </a:r>
            <a:endParaRPr lang="zh-CN" altLang="zh-CN" sz="2700" b="1" dirty="0" smtClean="0">
              <a:solidFill>
                <a:schemeClr val="accent1"/>
              </a:solidFill>
              <a:latin typeface="微软雅黑" panose="020B0503020204020204" pitchFamily="34" charset="-122"/>
              <a:ea typeface="微软雅黑" panose="020B0503020204020204" pitchFamily="34" charset="-122"/>
            </a:endParaRPr>
          </a:p>
        </p:txBody>
      </p:sp>
      <p:grpSp>
        <p:nvGrpSpPr>
          <p:cNvPr id="3" name="组合 8"/>
          <p:cNvGrpSpPr/>
          <p:nvPr/>
        </p:nvGrpSpPr>
        <p:grpSpPr>
          <a:xfrm>
            <a:off x="395386" y="1973531"/>
            <a:ext cx="687387" cy="687388"/>
            <a:chOff x="14391" y="5304"/>
            <a:chExt cx="1082" cy="1082"/>
          </a:xfrm>
        </p:grpSpPr>
        <p:sp>
          <p:nvSpPr>
            <p:cNvPr id="10" name="Freeform22"/>
            <p:cNvSpPr/>
            <p:nvPr/>
          </p:nvSpPr>
          <p:spPr bwMode="auto">
            <a:xfrm>
              <a:off x="14391" y="5304"/>
              <a:ext cx="1083" cy="108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2F5EB0"/>
            </a:solidFill>
            <a:ln>
              <a:noFill/>
            </a:ln>
            <a:effectLst/>
          </p:spPr>
          <p:txBody>
            <a:bodyPr lIns="0" tIns="0" rIns="0" bIns="0" anchor="ctr"/>
            <a:lstStyle/>
            <a:p>
              <a:pPr algn="ctr" defTabSz="290830" fontAlgn="base">
                <a:defRPr/>
              </a:pPr>
              <a:endParaRPr lang="es-ES" sz="2775" strike="noStrike" kern="0" noProof="1">
                <a:solidFill>
                  <a:prstClr val="white">
                    <a:lumMod val="85000"/>
                  </a:prstClr>
                </a:solidFill>
                <a:effectLst>
                  <a:outerShdw blurRad="38100" dist="38100" dir="2700000" algn="tl">
                    <a:srgbClr val="000000"/>
                  </a:outerShdw>
                </a:effectLst>
                <a:cs typeface="+mn-ea"/>
                <a:sym typeface="+mn-lt"/>
              </a:endParaRPr>
            </a:p>
          </p:txBody>
        </p:sp>
        <p:sp>
          <p:nvSpPr>
            <p:cNvPr id="11" name="Freeform23"/>
            <p:cNvSpPr/>
            <p:nvPr/>
          </p:nvSpPr>
          <p:spPr bwMode="auto">
            <a:xfrm>
              <a:off x="14714" y="5646"/>
              <a:ext cx="446" cy="37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p:spPr>
          <p:txBody>
            <a:bodyPr lIns="27104" tIns="27104" rIns="27104" bIns="27104" anchor="ctr"/>
            <a:lstStyle/>
            <a:p>
              <a:pPr algn="ctr" defTabSz="321945" fontAlgn="base">
                <a:defRPr/>
              </a:pPr>
              <a:endParaRPr lang="es-ES" sz="2065" strike="noStrike" kern="0" noProof="1">
                <a:solidFill>
                  <a:prstClr val="white">
                    <a:lumMod val="85000"/>
                  </a:prstClr>
                </a:solidFill>
                <a:effectLst>
                  <a:outerShdw blurRad="38100" dist="38100" dir="2700000" algn="tl">
                    <a:srgbClr val="000000"/>
                  </a:outerShdw>
                </a:effectLst>
                <a:cs typeface="+mn-ea"/>
                <a:sym typeface="+mn-lt"/>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7.3.3</a:t>
            </a:r>
            <a:r>
              <a:rPr lang="zh-CN" altLang="en-US" dirty="0" smtClean="0"/>
              <a:t>变更场景</a:t>
            </a:r>
            <a:endParaRPr lang="zh-CN" altLang="en-US" dirty="0"/>
          </a:p>
        </p:txBody>
      </p:sp>
      <p:sp>
        <p:nvSpPr>
          <p:cNvPr id="331" name="Rectangle 330"/>
          <p:cNvSpPr/>
          <p:nvPr/>
        </p:nvSpPr>
        <p:spPr>
          <a:xfrm>
            <a:off x="1477656" y="1832610"/>
            <a:ext cx="9046736" cy="2899255"/>
          </a:xfrm>
          <a:prstGeom prst="rect">
            <a:avLst/>
          </a:prstGeom>
        </p:spPr>
        <p:txBody>
          <a:bodyPr wrap="square">
            <a:spAutoFit/>
          </a:bodyPr>
          <a:lstStyle/>
          <a:p>
            <a:pPr lvl="0" defTabSz="685165">
              <a:lnSpc>
                <a:spcPct val="120000"/>
              </a:lnSpc>
              <a:defRPr/>
            </a:pPr>
            <a:r>
              <a:rPr lang="zh-CN" altLang="zh-CN" sz="2400" b="1"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网络割接</a:t>
            </a:r>
            <a:endParaRPr lang="en-US" altLang="zh-CN" sz="2400" b="1"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defTabSz="685165">
              <a:lnSpc>
                <a:spcPct val="120000"/>
              </a:lnSpc>
              <a:defRPr/>
            </a:pPr>
            <a:r>
              <a:rPr lang="zh-CN" altLang="zh-CN" sz="2000" dirty="0" smtClean="0"/>
              <a:t>企业网络为了适应业务的需求</a:t>
            </a:r>
            <a:r>
              <a:rPr lang="zh-CN" altLang="en-US" sz="2000" dirty="0" smtClean="0"/>
              <a:t>而</a:t>
            </a:r>
            <a:r>
              <a:rPr lang="zh-CN" altLang="zh-CN" sz="2000" dirty="0" smtClean="0"/>
              <a:t>不断</a:t>
            </a:r>
            <a:r>
              <a:rPr lang="zh-CN" altLang="en-US" sz="2000" dirty="0" smtClean="0"/>
              <a:t>进行</a:t>
            </a:r>
            <a:r>
              <a:rPr lang="zh-CN" altLang="zh-CN" sz="2000" dirty="0" smtClean="0"/>
              <a:t>改造和优化</a:t>
            </a:r>
            <a:r>
              <a:rPr lang="zh-CN" altLang="en-US" sz="2000" dirty="0" smtClean="0"/>
              <a:t>，</a:t>
            </a:r>
            <a:r>
              <a:rPr lang="zh-CN" altLang="zh-CN" sz="2000" dirty="0" smtClean="0"/>
              <a:t>无论是硬件的扩容、软件的升级、配置的变更，凡是影响现网运行业务的操作(如造成业务的中断)，企业都会根据业务的安全等级要求，制定严格的操作流程和风险规避措施，并将其定义为割接项目。</a:t>
            </a:r>
          </a:p>
          <a:p>
            <a:pPr lvl="0" defTabSz="685165">
              <a:lnSpc>
                <a:spcPct val="120000"/>
              </a:lnSpc>
              <a:defRPr/>
            </a:pP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lvl="0" defTabSz="685165">
              <a:lnSpc>
                <a:spcPct val="120000"/>
              </a:lnSpc>
              <a:defRPr/>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Group 332"/>
          <p:cNvGrpSpPr/>
          <p:nvPr/>
        </p:nvGrpSpPr>
        <p:grpSpPr>
          <a:xfrm>
            <a:off x="1013090" y="198204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4" name="Group 332"/>
          <p:cNvGrpSpPr/>
          <p:nvPr/>
        </p:nvGrpSpPr>
        <p:grpSpPr>
          <a:xfrm>
            <a:off x="1036537" y="4071684"/>
            <a:ext cx="259244" cy="259815"/>
            <a:chOff x="4643438" y="2786064"/>
            <a:chExt cx="288476" cy="288476"/>
          </a:xfrm>
        </p:grpSpPr>
        <p:sp>
          <p:nvSpPr>
            <p:cNvPr id="1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9" name="矩形 18"/>
          <p:cNvSpPr/>
          <p:nvPr/>
        </p:nvSpPr>
        <p:spPr>
          <a:xfrm>
            <a:off x="1440182" y="3990358"/>
            <a:ext cx="8969909" cy="1643527"/>
          </a:xfrm>
          <a:prstGeom prst="rect">
            <a:avLst/>
          </a:prstGeom>
        </p:spPr>
        <p:txBody>
          <a:bodyPr wrap="square">
            <a:spAutoFit/>
          </a:bodyPr>
          <a:lstStyle/>
          <a:p>
            <a:pPr defTabSz="685165">
              <a:lnSpc>
                <a:spcPct val="120000"/>
              </a:lnSpc>
              <a:defRPr/>
            </a:pPr>
            <a:r>
              <a:rPr lang="zh-CN" altLang="zh-CN" sz="2400" b="1"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网络</a:t>
            </a:r>
            <a:r>
              <a:rPr lang="zh-CN" altLang="en-US" sz="2400" b="1"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优化</a:t>
            </a:r>
            <a:endParaRPr lang="en-US" altLang="zh-CN" sz="2400" b="1"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defTabSz="685165">
              <a:lnSpc>
                <a:spcPct val="120000"/>
              </a:lnSpc>
              <a:defRPr/>
            </a:pPr>
            <a:r>
              <a:rPr lang="zh-CN" altLang="zh-CN" sz="2000" dirty="0" smtClean="0"/>
              <a:t>用户的业务在不断发展，当现有网络不能满足业务需求，或网络在运行过程中暴露出了某些隐患时，就需要通过网络优化来解决。与新建网络不同，网络优化基于现有的正在运行的网络</a:t>
            </a:r>
            <a:r>
              <a:rPr lang="zh-CN" altLang="en-US" sz="2000" dirty="0" smtClean="0"/>
              <a:t>。</a:t>
            </a:r>
            <a:endParaRPr lang="en-US" altLang="zh-CN" sz="2000" dirty="0" smtClean="0"/>
          </a:p>
        </p:txBody>
      </p:sp>
      <p:sp>
        <p:nvSpPr>
          <p:cNvPr id="22" name="文本框 1"/>
          <p:cNvSpPr txBox="1"/>
          <p:nvPr/>
        </p:nvSpPr>
        <p:spPr>
          <a:xfrm>
            <a:off x="1907518" y="1276911"/>
            <a:ext cx="7885241" cy="500832"/>
          </a:xfrm>
          <a:prstGeom prst="rect">
            <a:avLst/>
          </a:prstGeom>
          <a:noFill/>
        </p:spPr>
        <p:txBody>
          <a:bodyPr wrap="square" tIns="42254" bIns="42254" rtlCol="0">
            <a:spAutoFit/>
          </a:bodyPr>
          <a:lstStyle/>
          <a:p>
            <a:pPr lvl="0" algn="ctr"/>
            <a:r>
              <a:rPr lang="zh-CN" altLang="zh-CN" sz="2700" b="1" dirty="0" smtClean="0">
                <a:solidFill>
                  <a:schemeClr val="accent1"/>
                </a:solidFill>
                <a:latin typeface="微软雅黑" panose="020B0503020204020204" pitchFamily="34" charset="-122"/>
                <a:ea typeface="微软雅黑" panose="020B0503020204020204" pitchFamily="34" charset="-122"/>
              </a:rPr>
              <a:t>网络变更主要包含两个层面</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7.3.3</a:t>
            </a:r>
            <a:r>
              <a:rPr lang="zh-CN" altLang="en-US" dirty="0" smtClean="0"/>
              <a:t>变更场景</a:t>
            </a:r>
            <a:endParaRPr lang="zh-CN" altLang="en-US" dirty="0"/>
          </a:p>
        </p:txBody>
      </p:sp>
      <p:sp>
        <p:nvSpPr>
          <p:cNvPr id="331" name="Rectangle 330"/>
          <p:cNvSpPr/>
          <p:nvPr/>
        </p:nvSpPr>
        <p:spPr>
          <a:xfrm>
            <a:off x="1011680" y="1894156"/>
            <a:ext cx="5327589" cy="1963614"/>
          </a:xfrm>
          <a:prstGeom prst="rect">
            <a:avLst/>
          </a:prstGeom>
        </p:spPr>
        <p:txBody>
          <a:bodyPr wrap="square">
            <a:spAutoFit/>
          </a:bodyPr>
          <a:lstStyle/>
          <a:p>
            <a:pPr lvl="0"/>
            <a:r>
              <a:rPr lang="zh-CN" altLang="zh-CN" sz="2400" dirty="0" smtClean="0"/>
              <a:t>设备升级</a:t>
            </a:r>
          </a:p>
          <a:p>
            <a:r>
              <a:rPr lang="zh-CN" altLang="zh-CN" sz="2000" dirty="0" smtClean="0"/>
              <a:t>常见的有设备单板扩容、设备单板更换、设备软件版本升级等。</a:t>
            </a:r>
          </a:p>
          <a:p>
            <a:pPr lvl="0" defTabSz="685165">
              <a:lnSpc>
                <a:spcPct val="120000"/>
              </a:lnSpc>
              <a:defRPr/>
            </a:pP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lvl="0" defTabSz="685165">
              <a:lnSpc>
                <a:spcPct val="120000"/>
              </a:lnSpc>
              <a:defRPr/>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Group 332"/>
          <p:cNvGrpSpPr/>
          <p:nvPr/>
        </p:nvGrpSpPr>
        <p:grpSpPr>
          <a:xfrm>
            <a:off x="661410" y="198204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4" name="Group 332"/>
          <p:cNvGrpSpPr/>
          <p:nvPr/>
        </p:nvGrpSpPr>
        <p:grpSpPr>
          <a:xfrm>
            <a:off x="676064" y="3122112"/>
            <a:ext cx="259244" cy="259815"/>
            <a:chOff x="4643438" y="2786064"/>
            <a:chExt cx="288476" cy="288476"/>
          </a:xfrm>
        </p:grpSpPr>
        <p:sp>
          <p:nvSpPr>
            <p:cNvPr id="1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9" name="矩形 18"/>
          <p:cNvSpPr/>
          <p:nvPr/>
        </p:nvSpPr>
        <p:spPr>
          <a:xfrm>
            <a:off x="1044542" y="3049581"/>
            <a:ext cx="5312310" cy="1077218"/>
          </a:xfrm>
          <a:prstGeom prst="rect">
            <a:avLst/>
          </a:prstGeom>
        </p:spPr>
        <p:txBody>
          <a:bodyPr wrap="square">
            <a:spAutoFit/>
          </a:bodyPr>
          <a:lstStyle/>
          <a:p>
            <a:pPr lvl="0"/>
            <a:r>
              <a:rPr lang="zh-CN" altLang="zh-CN" sz="2400" dirty="0" smtClean="0"/>
              <a:t>网络物理结构改造</a:t>
            </a:r>
          </a:p>
          <a:p>
            <a:r>
              <a:rPr lang="zh-CN" altLang="zh-CN" sz="2000" dirty="0" smtClean="0"/>
              <a:t>常见的有新增链路、新增设备、结构调整等，如</a:t>
            </a:r>
            <a:r>
              <a:rPr lang="zh-CN" altLang="en-US" sz="2000" dirty="0" smtClean="0"/>
              <a:t>右</a:t>
            </a:r>
            <a:r>
              <a:rPr lang="zh-CN" altLang="zh-CN" sz="2000" dirty="0" smtClean="0"/>
              <a:t>图 所示。</a:t>
            </a:r>
            <a:endParaRPr lang="zh-CN" altLang="zh-CN" sz="2000" dirty="0"/>
          </a:p>
        </p:txBody>
      </p:sp>
      <p:sp>
        <p:nvSpPr>
          <p:cNvPr id="22" name="文本框 1"/>
          <p:cNvSpPr txBox="1"/>
          <p:nvPr/>
        </p:nvSpPr>
        <p:spPr>
          <a:xfrm>
            <a:off x="1907518" y="1276911"/>
            <a:ext cx="7885241" cy="500832"/>
          </a:xfrm>
          <a:prstGeom prst="rect">
            <a:avLst/>
          </a:prstGeom>
          <a:noFill/>
        </p:spPr>
        <p:txBody>
          <a:bodyPr wrap="square" tIns="42254" bIns="42254" rtlCol="0">
            <a:spAutoFit/>
          </a:bodyPr>
          <a:lstStyle/>
          <a:p>
            <a:pPr lvl="0" algn="ctr"/>
            <a:r>
              <a:rPr lang="zh-CN" altLang="zh-CN" sz="2700" b="1" dirty="0" smtClean="0">
                <a:solidFill>
                  <a:schemeClr val="accent1"/>
                </a:solidFill>
                <a:latin typeface="微软雅黑" panose="020B0503020204020204" pitchFamily="34" charset="-122"/>
                <a:ea typeface="微软雅黑" panose="020B0503020204020204" pitchFamily="34" charset="-122"/>
              </a:rPr>
              <a:t>网络</a:t>
            </a:r>
            <a:r>
              <a:rPr lang="zh-CN" altLang="en-US" sz="2700" b="1" dirty="0" smtClean="0">
                <a:solidFill>
                  <a:schemeClr val="accent1"/>
                </a:solidFill>
                <a:latin typeface="微软雅黑" panose="020B0503020204020204" pitchFamily="34" charset="-122"/>
                <a:ea typeface="微软雅黑" panose="020B0503020204020204" pitchFamily="34" charset="-122"/>
              </a:rPr>
              <a:t>割接的</a:t>
            </a:r>
            <a:r>
              <a:rPr lang="zh-CN" altLang="zh-CN" sz="2700" b="1" dirty="0" smtClean="0">
                <a:solidFill>
                  <a:schemeClr val="accent1"/>
                </a:solidFill>
                <a:latin typeface="微软雅黑" panose="020B0503020204020204" pitchFamily="34" charset="-122"/>
                <a:ea typeface="微软雅黑" panose="020B0503020204020204" pitchFamily="34" charset="-122"/>
              </a:rPr>
              <a:t>主要</a:t>
            </a:r>
            <a:r>
              <a:rPr lang="zh-CN" altLang="en-US" sz="2700" b="1" dirty="0" smtClean="0">
                <a:solidFill>
                  <a:schemeClr val="accent1"/>
                </a:solidFill>
                <a:latin typeface="微软雅黑" panose="020B0503020204020204" pitchFamily="34" charset="-122"/>
                <a:ea typeface="微软雅黑" panose="020B0503020204020204" pitchFamily="34" charset="-122"/>
              </a:rPr>
              <a:t>场景</a:t>
            </a:r>
            <a:endParaRPr lang="zh-CN" altLang="zh-CN" sz="2700" b="1" dirty="0" smtClean="0">
              <a:solidFill>
                <a:schemeClr val="accent1"/>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3" cstate="print"/>
          <a:stretch>
            <a:fillRect/>
          </a:stretch>
        </p:blipFill>
        <p:spPr>
          <a:xfrm>
            <a:off x="7192108" y="1995854"/>
            <a:ext cx="4325815" cy="3077308"/>
          </a:xfrm>
          <a:prstGeom prst="rect">
            <a:avLst/>
          </a:prstGeom>
        </p:spPr>
      </p:pic>
      <p:sp>
        <p:nvSpPr>
          <p:cNvPr id="70657" name="Rectangle 1"/>
          <p:cNvSpPr>
            <a:spLocks noChangeArrowheads="1"/>
          </p:cNvSpPr>
          <p:nvPr/>
        </p:nvSpPr>
        <p:spPr bwMode="auto">
          <a:xfrm>
            <a:off x="7042639" y="5183041"/>
            <a:ext cx="4809392"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Calibri Light" pitchFamily="34" charset="0"/>
                <a:ea typeface="宋体" pitchFamily="2" charset="-122"/>
                <a:cs typeface="Calibri Light" pitchFamily="34" charset="0"/>
              </a:rPr>
              <a:t>图</a:t>
            </a:r>
            <a:r>
              <a:rPr kumimoji="0" lang="zh-CN" sz="1400" b="0" i="0" u="none" strike="noStrike" cap="none" normalizeH="0" baseline="0" dirty="0" smtClean="0" bmk="">
                <a:ln>
                  <a:noFill/>
                </a:ln>
                <a:solidFill>
                  <a:schemeClr val="tx1"/>
                </a:solidFill>
                <a:effectLst/>
                <a:latin typeface="Calibri Light" pitchFamily="34" charset="0"/>
                <a:ea typeface="宋体" pitchFamily="2" charset="-122"/>
                <a:cs typeface="Calibri Light" pitchFamily="34" charset="0"/>
              </a:rPr>
              <a:t> </a:t>
            </a:r>
            <a:r>
              <a:rPr lang="zh-CN" altLang="en-US" sz="1400" dirty="0" smtClean="0" bmk="_Ref103095865">
                <a:latin typeface="Calibri Light" pitchFamily="34" charset="0"/>
                <a:ea typeface="宋体" pitchFamily="2" charset="-122"/>
                <a:cs typeface="Calibri Light" pitchFamily="34" charset="0"/>
              </a:rPr>
              <a:t>：</a:t>
            </a:r>
            <a:r>
              <a:rPr kumimoji="0" lang="zh-CN" altLang="en-US" sz="1400" b="0" i="0" u="none" strike="noStrike" cap="none" normalizeH="0" baseline="0" dirty="0" smtClean="0">
                <a:ln>
                  <a:noFill/>
                </a:ln>
                <a:solidFill>
                  <a:schemeClr val="tx1"/>
                </a:solidFill>
                <a:effectLst/>
                <a:latin typeface="Calibri Light" pitchFamily="34" charset="0"/>
                <a:ea typeface="宋体" pitchFamily="2" charset="-122"/>
                <a:cs typeface="Calibri Light" pitchFamily="34" charset="0"/>
              </a:rPr>
              <a:t>网络物理结构改造</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2"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7" name="组合 11"/>
          <p:cNvGrpSpPr/>
          <p:nvPr/>
        </p:nvGrpSpPr>
        <p:grpSpPr>
          <a:xfrm>
            <a:off x="6337087" y="1969170"/>
            <a:ext cx="561372" cy="491823"/>
            <a:chOff x="4304636" y="761746"/>
            <a:chExt cx="832358"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304636" y="866696"/>
              <a:ext cx="832358" cy="501982"/>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7.1</a:t>
              </a:r>
              <a:endParaRPr kumimoji="0" lang="zh-CN" altLang="en-US" sz="160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6988928" y="1844848"/>
            <a:ext cx="3052112"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kumimoji="0" lang="zh-CN" altLang="en-US" sz="2160" b="1" i="0" u="none" strike="noStrike" kern="0" cap="none" spc="0" normalizeH="0" baseline="0" noProof="0" dirty="0" smtClean="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网络运维基础</a:t>
            </a:r>
            <a:endPar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1" name="组合 41"/>
          <p:cNvGrpSpPr/>
          <p:nvPr/>
        </p:nvGrpSpPr>
        <p:grpSpPr>
          <a:xfrm>
            <a:off x="6317955" y="2703073"/>
            <a:ext cx="561372" cy="491823"/>
            <a:chOff x="4317675" y="761746"/>
            <a:chExt cx="832358"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317675" y="866696"/>
              <a:ext cx="832358" cy="501982"/>
            </a:xfrm>
            <a:prstGeom prst="rect">
              <a:avLst/>
            </a:prstGeom>
            <a:noFill/>
          </p:spPr>
          <p:txBody>
            <a:bodyPr wrap="none" rtlCol="0">
              <a:spAutoFit/>
            </a:bodyPr>
            <a:lstStyle/>
            <a:p>
              <a:pPr marL="0" lvl="1">
                <a:defRPr/>
              </a:pPr>
              <a:r>
                <a:rPr lang="en-US" altLang="zh-CN" sz="1600" kern="0" spc="225" dirty="0" smtClean="0">
                  <a:solidFill>
                    <a:srgbClr val="FFFFFF"/>
                  </a:solidFill>
                  <a:latin typeface="微软雅黑" panose="020B0503020204020204" pitchFamily="34" charset="-122"/>
                  <a:ea typeface="微软雅黑" panose="020B0503020204020204" pitchFamily="34" charset="-122"/>
                </a:rPr>
                <a:t>7.2</a:t>
              </a:r>
              <a:endParaRPr lang="zh-CN" altLang="en-US" sz="1600" kern="0" spc="225" dirty="0">
                <a:solidFill>
                  <a:srgbClr val="FFFFFF"/>
                </a:solidFill>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6991654" y="4159643"/>
            <a:ext cx="375732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网络故障处理</a:t>
            </a:r>
            <a:endPar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2" name="组合 1"/>
          <p:cNvGrpSpPr/>
          <p:nvPr/>
        </p:nvGrpSpPr>
        <p:grpSpPr>
          <a:xfrm>
            <a:off x="6326750" y="3477138"/>
            <a:ext cx="561372" cy="491823"/>
            <a:chOff x="4330718" y="761746"/>
            <a:chExt cx="832359"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 name="TextBox 67"/>
            <p:cNvSpPr txBox="1"/>
            <p:nvPr/>
          </p:nvSpPr>
          <p:spPr>
            <a:xfrm>
              <a:off x="4330718" y="879729"/>
              <a:ext cx="832359" cy="501982"/>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7.3</a:t>
              </a:r>
              <a:endParaRPr kumimoji="0" lang="zh-CN" altLang="en-US" sz="160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6" name="矩形 39"/>
          <p:cNvSpPr>
            <a:spLocks noChangeArrowheads="1"/>
          </p:cNvSpPr>
          <p:nvPr/>
        </p:nvSpPr>
        <p:spPr bwMode="auto">
          <a:xfrm>
            <a:off x="6965279" y="2609636"/>
            <a:ext cx="375732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网络巡检规范</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6" name="组合 18">
            <a:extLst>
              <a:ext uri="{FF2B5EF4-FFF2-40B4-BE49-F238E27FC236}">
                <a16:creationId xmlns="" xmlns:a16="http://schemas.microsoft.com/office/drawing/2014/main" id="{9694DA95-CA8C-0021-DE3D-3CFC07F194E1}"/>
              </a:ext>
            </a:extLst>
          </p:cNvPr>
          <p:cNvGrpSpPr/>
          <p:nvPr/>
        </p:nvGrpSpPr>
        <p:grpSpPr>
          <a:xfrm>
            <a:off x="6326750" y="4235044"/>
            <a:ext cx="561372" cy="491823"/>
            <a:chOff x="4330713" y="761746"/>
            <a:chExt cx="832358" cy="729238"/>
          </a:xfrm>
        </p:grpSpPr>
        <p:sp>
          <p:nvSpPr>
            <p:cNvPr id="20" name="任意多边形 82">
              <a:extLst>
                <a:ext uri="{FF2B5EF4-FFF2-40B4-BE49-F238E27FC236}">
                  <a16:creationId xmlns="" xmlns:a16="http://schemas.microsoft.com/office/drawing/2014/main" id="{F66271DF-24E2-B0B0-4F4D-63D4B968AD9A}"/>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1" name="TextBox 67">
              <a:extLst>
                <a:ext uri="{FF2B5EF4-FFF2-40B4-BE49-F238E27FC236}">
                  <a16:creationId xmlns="" xmlns:a16="http://schemas.microsoft.com/office/drawing/2014/main" id="{1EAE56FA-50B1-2207-A24E-F974B581F8F9}"/>
                </a:ext>
              </a:extLst>
            </p:cNvPr>
            <p:cNvSpPr txBox="1"/>
            <p:nvPr/>
          </p:nvSpPr>
          <p:spPr>
            <a:xfrm>
              <a:off x="4330713" y="892765"/>
              <a:ext cx="832358" cy="501982"/>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7.4</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22" name="矩形 39">
            <a:extLst>
              <a:ext uri="{FF2B5EF4-FFF2-40B4-BE49-F238E27FC236}">
                <a16:creationId xmlns="" xmlns:a16="http://schemas.microsoft.com/office/drawing/2014/main" id="{3BEF4791-882D-00E7-2407-134F46C8048F}"/>
              </a:ext>
            </a:extLst>
          </p:cNvPr>
          <p:cNvSpPr>
            <a:spLocks noChangeArrowheads="1"/>
          </p:cNvSpPr>
          <p:nvPr/>
        </p:nvSpPr>
        <p:spPr bwMode="auto">
          <a:xfrm>
            <a:off x="7025059" y="4938675"/>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网络巡检项目实施</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3" name="组合 18">
            <a:extLst>
              <a:ext uri="{FF2B5EF4-FFF2-40B4-BE49-F238E27FC236}">
                <a16:creationId xmlns="" xmlns:a16="http://schemas.microsoft.com/office/drawing/2014/main" id="{9694DA95-CA8C-0021-DE3D-3CFC07F194E1}"/>
              </a:ext>
            </a:extLst>
          </p:cNvPr>
          <p:cNvGrpSpPr/>
          <p:nvPr/>
        </p:nvGrpSpPr>
        <p:grpSpPr>
          <a:xfrm>
            <a:off x="6347266" y="5046867"/>
            <a:ext cx="561372" cy="491823"/>
            <a:chOff x="4330710" y="761746"/>
            <a:chExt cx="832357" cy="729238"/>
          </a:xfrm>
        </p:grpSpPr>
        <p:sp>
          <p:nvSpPr>
            <p:cNvPr id="24" name="任意多边形 82">
              <a:extLst>
                <a:ext uri="{FF2B5EF4-FFF2-40B4-BE49-F238E27FC236}">
                  <a16:creationId xmlns="" xmlns:a16="http://schemas.microsoft.com/office/drawing/2014/main" id="{F66271DF-24E2-B0B0-4F4D-63D4B968AD9A}"/>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5" name="TextBox 67">
              <a:extLst>
                <a:ext uri="{FF2B5EF4-FFF2-40B4-BE49-F238E27FC236}">
                  <a16:creationId xmlns="" xmlns:a16="http://schemas.microsoft.com/office/drawing/2014/main" id="{1EAE56FA-50B1-2207-A24E-F974B581F8F9}"/>
                </a:ext>
              </a:extLst>
            </p:cNvPr>
            <p:cNvSpPr txBox="1"/>
            <p:nvPr/>
          </p:nvSpPr>
          <p:spPr>
            <a:xfrm>
              <a:off x="4330710" y="892765"/>
              <a:ext cx="832357" cy="501982"/>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7.5</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26" name="矩形 25"/>
          <p:cNvSpPr/>
          <p:nvPr/>
        </p:nvSpPr>
        <p:spPr>
          <a:xfrm>
            <a:off x="6993712" y="3394892"/>
            <a:ext cx="1848583" cy="590931"/>
          </a:xfrm>
          <a:prstGeom prst="rect">
            <a:avLst/>
          </a:prstGeom>
        </p:spPr>
        <p:txBody>
          <a:bodyPr wrap="none">
            <a:spAutoFit/>
          </a:bodyPr>
          <a:lstStyle/>
          <a:p>
            <a:pPr lvl="0">
              <a:lnSpc>
                <a:spcPct val="150000"/>
              </a:lnSpc>
              <a:spcBef>
                <a:spcPts val="750"/>
              </a:spcBef>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网络变更规范</a:t>
            </a:r>
            <a:endParaRPr lang="en-US" altLang="zh-CN"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400002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7.3.3</a:t>
            </a:r>
            <a:r>
              <a:rPr lang="zh-CN" altLang="en-US" dirty="0" smtClean="0"/>
              <a:t>变更场景</a:t>
            </a:r>
            <a:endParaRPr lang="zh-CN" altLang="en-US" dirty="0"/>
          </a:p>
        </p:txBody>
      </p:sp>
      <p:sp>
        <p:nvSpPr>
          <p:cNvPr id="331" name="Rectangle 330"/>
          <p:cNvSpPr/>
          <p:nvPr/>
        </p:nvSpPr>
        <p:spPr>
          <a:xfrm>
            <a:off x="2312942" y="1867780"/>
            <a:ext cx="6593666" cy="1520416"/>
          </a:xfrm>
          <a:prstGeom prst="rect">
            <a:avLst/>
          </a:prstGeom>
        </p:spPr>
        <p:txBody>
          <a:bodyPr wrap="square">
            <a:spAutoFit/>
          </a:bodyPr>
          <a:lstStyle/>
          <a:p>
            <a:pPr lvl="0"/>
            <a:r>
              <a:rPr lang="zh-CN" altLang="zh-CN" sz="2400" dirty="0" smtClean="0"/>
              <a:t>网络系统调整</a:t>
            </a:r>
          </a:p>
          <a:p>
            <a:endParaRPr lang="en-US" altLang="zh-CN" sz="2000" dirty="0" smtClean="0"/>
          </a:p>
          <a:p>
            <a:r>
              <a:rPr lang="zh-CN" altLang="zh-CN" sz="2000" dirty="0" smtClean="0"/>
              <a:t>常见的有IP地址改造、IP协议变更等，如</a:t>
            </a:r>
            <a:r>
              <a:rPr lang="zh-CN" altLang="en-US" sz="2000" dirty="0" smtClean="0"/>
              <a:t>下</a:t>
            </a:r>
            <a:r>
              <a:rPr lang="zh-CN" altLang="zh-CN" sz="2000" dirty="0" smtClean="0"/>
              <a:t>图所示。</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lvl="0" defTabSz="685165">
              <a:lnSpc>
                <a:spcPct val="120000"/>
              </a:lnSpc>
              <a:defRPr/>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Group 332"/>
          <p:cNvGrpSpPr/>
          <p:nvPr/>
        </p:nvGrpSpPr>
        <p:grpSpPr>
          <a:xfrm>
            <a:off x="1865956" y="1946876"/>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22" name="文本框 1"/>
          <p:cNvSpPr txBox="1"/>
          <p:nvPr/>
        </p:nvSpPr>
        <p:spPr>
          <a:xfrm>
            <a:off x="1608590" y="1276911"/>
            <a:ext cx="7885241" cy="500832"/>
          </a:xfrm>
          <a:prstGeom prst="rect">
            <a:avLst/>
          </a:prstGeom>
          <a:noFill/>
        </p:spPr>
        <p:txBody>
          <a:bodyPr wrap="square" tIns="42254" bIns="42254" rtlCol="0">
            <a:spAutoFit/>
          </a:bodyPr>
          <a:lstStyle/>
          <a:p>
            <a:pPr lvl="0" algn="ctr"/>
            <a:r>
              <a:rPr lang="zh-CN" altLang="zh-CN" sz="2700" b="1" dirty="0" smtClean="0">
                <a:solidFill>
                  <a:schemeClr val="accent1"/>
                </a:solidFill>
                <a:latin typeface="微软雅黑" panose="020B0503020204020204" pitchFamily="34" charset="-122"/>
                <a:ea typeface="微软雅黑" panose="020B0503020204020204" pitchFamily="34" charset="-122"/>
              </a:rPr>
              <a:t>网络</a:t>
            </a:r>
            <a:r>
              <a:rPr lang="zh-CN" altLang="en-US" sz="2700" b="1" dirty="0" smtClean="0">
                <a:solidFill>
                  <a:schemeClr val="accent1"/>
                </a:solidFill>
                <a:latin typeface="微软雅黑" panose="020B0503020204020204" pitchFamily="34" charset="-122"/>
                <a:ea typeface="微软雅黑" panose="020B0503020204020204" pitchFamily="34" charset="-122"/>
              </a:rPr>
              <a:t>割接的</a:t>
            </a:r>
            <a:r>
              <a:rPr lang="zh-CN" altLang="zh-CN" sz="2700" b="1" dirty="0" smtClean="0">
                <a:solidFill>
                  <a:schemeClr val="accent1"/>
                </a:solidFill>
                <a:latin typeface="微软雅黑" panose="020B0503020204020204" pitchFamily="34" charset="-122"/>
                <a:ea typeface="微软雅黑" panose="020B0503020204020204" pitchFamily="34" charset="-122"/>
              </a:rPr>
              <a:t>主要</a:t>
            </a:r>
            <a:r>
              <a:rPr lang="zh-CN" altLang="en-US" sz="2700" b="1" dirty="0" smtClean="0">
                <a:solidFill>
                  <a:schemeClr val="accent1"/>
                </a:solidFill>
                <a:latin typeface="微软雅黑" panose="020B0503020204020204" pitchFamily="34" charset="-122"/>
                <a:ea typeface="微软雅黑" panose="020B0503020204020204" pitchFamily="34" charset="-122"/>
              </a:rPr>
              <a:t>场景</a:t>
            </a:r>
            <a:endParaRPr lang="zh-CN" altLang="zh-CN" sz="2700" b="1" dirty="0" smtClean="0">
              <a:solidFill>
                <a:schemeClr val="accent1"/>
              </a:solidFill>
              <a:latin typeface="微软雅黑" panose="020B0503020204020204" pitchFamily="34" charset="-122"/>
              <a:ea typeface="微软雅黑" panose="020B0503020204020204" pitchFamily="34" charset="-122"/>
            </a:endParaRPr>
          </a:p>
        </p:txBody>
      </p:sp>
      <p:pic>
        <p:nvPicPr>
          <p:cNvPr id="20" name="图片 19"/>
          <p:cNvPicPr/>
          <p:nvPr/>
        </p:nvPicPr>
        <p:blipFill>
          <a:blip r:embed="rId3" cstate="print"/>
          <a:stretch>
            <a:fillRect/>
          </a:stretch>
        </p:blipFill>
        <p:spPr>
          <a:xfrm>
            <a:off x="2338754" y="3156438"/>
            <a:ext cx="6717323" cy="3042139"/>
          </a:xfrm>
          <a:prstGeom prst="rect">
            <a:avLst/>
          </a:prstGeom>
        </p:spPr>
      </p:pic>
      <p:sp>
        <p:nvSpPr>
          <p:cNvPr id="91137" name="Rectangle 1"/>
          <p:cNvSpPr>
            <a:spLocks noChangeArrowheads="1"/>
          </p:cNvSpPr>
          <p:nvPr/>
        </p:nvSpPr>
        <p:spPr bwMode="auto">
          <a:xfrm>
            <a:off x="3217985" y="6202951"/>
            <a:ext cx="4387362"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Calibri Light" pitchFamily="34" charset="0"/>
                <a:ea typeface="宋体" pitchFamily="2" charset="-122"/>
                <a:cs typeface="Calibri Light" pitchFamily="34" charset="0"/>
              </a:rPr>
              <a:t>图</a:t>
            </a:r>
            <a:r>
              <a:rPr kumimoji="0" lang="zh-CN" sz="1400" b="0" i="0" u="none" strike="noStrike" cap="none" normalizeH="0" baseline="0" dirty="0" smtClean="0" bmk="">
                <a:ln>
                  <a:noFill/>
                </a:ln>
                <a:solidFill>
                  <a:schemeClr val="tx1"/>
                </a:solidFill>
                <a:effectLst/>
                <a:latin typeface="Calibri Light" pitchFamily="34" charset="0"/>
                <a:ea typeface="宋体" pitchFamily="2" charset="-122"/>
                <a:cs typeface="Calibri Light" pitchFamily="34" charset="0"/>
              </a:rPr>
              <a:t> </a:t>
            </a:r>
            <a:r>
              <a:rPr lang="zh-CN" altLang="en-US" sz="1400" dirty="0" smtClean="0" bmk="_Ref103095888">
                <a:latin typeface="Calibri Light" pitchFamily="34" charset="0"/>
                <a:ea typeface="宋体" pitchFamily="2" charset="-122"/>
                <a:cs typeface="Calibri Light" pitchFamily="34" charset="0"/>
              </a:rPr>
              <a:t>：</a:t>
            </a:r>
            <a:r>
              <a:rPr kumimoji="0" lang="en-US" altLang="zh-CN" sz="1400" b="0" i="0" u="none" strike="noStrike" cap="none" normalizeH="0" baseline="0" dirty="0" smtClean="0">
                <a:ln>
                  <a:noFill/>
                </a:ln>
                <a:solidFill>
                  <a:schemeClr val="tx1"/>
                </a:solidFill>
                <a:effectLst/>
                <a:latin typeface="Calibri Light" pitchFamily="34" charset="0"/>
                <a:ea typeface="宋体" pitchFamily="2" charset="-122"/>
                <a:cs typeface="Calibri Light" pitchFamily="34" charset="0"/>
              </a:rPr>
              <a:t> </a:t>
            </a:r>
            <a:r>
              <a:rPr kumimoji="0" lang="zh-CN" altLang="en-US" sz="1400" b="0" i="0" u="none" strike="noStrike" cap="none" normalizeH="0" baseline="0" dirty="0" smtClean="0">
                <a:ln>
                  <a:noFill/>
                </a:ln>
                <a:solidFill>
                  <a:schemeClr val="tx1"/>
                </a:solidFill>
                <a:effectLst/>
                <a:latin typeface="Calibri Light" pitchFamily="34" charset="0"/>
                <a:ea typeface="宋体" pitchFamily="2" charset="-122"/>
                <a:cs typeface="Calibri Light" pitchFamily="34" charset="0"/>
              </a:rPr>
              <a:t>网络系统调整</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7.3.3</a:t>
            </a:r>
            <a:r>
              <a:rPr lang="zh-CN" altLang="en-US" dirty="0" smtClean="0"/>
              <a:t>变更场景</a:t>
            </a:r>
            <a:endParaRPr lang="zh-CN" altLang="en-US" dirty="0"/>
          </a:p>
        </p:txBody>
      </p:sp>
      <p:sp>
        <p:nvSpPr>
          <p:cNvPr id="331" name="Rectangle 330"/>
          <p:cNvSpPr/>
          <p:nvPr/>
        </p:nvSpPr>
        <p:spPr>
          <a:xfrm>
            <a:off x="2312942" y="1867780"/>
            <a:ext cx="6593666" cy="1520416"/>
          </a:xfrm>
          <a:prstGeom prst="rect">
            <a:avLst/>
          </a:prstGeom>
        </p:spPr>
        <p:txBody>
          <a:bodyPr wrap="square">
            <a:spAutoFit/>
          </a:bodyPr>
          <a:lstStyle/>
          <a:p>
            <a:pPr lvl="0"/>
            <a:r>
              <a:rPr lang="zh-CN" altLang="zh-CN" sz="2400" dirty="0" smtClean="0"/>
              <a:t>网络性能优化</a:t>
            </a:r>
          </a:p>
          <a:p>
            <a:endParaRPr lang="en-US" altLang="zh-CN" sz="2000" dirty="0" smtClean="0"/>
          </a:p>
          <a:p>
            <a:r>
              <a:rPr lang="zh-CN" altLang="zh-CN" sz="2000" dirty="0" smtClean="0"/>
              <a:t>网络性能优化，比如QoS优化、业务优化等，如</a:t>
            </a:r>
            <a:r>
              <a:rPr lang="zh-CN" altLang="en-US" sz="2000" dirty="0" smtClean="0"/>
              <a:t>下</a:t>
            </a:r>
            <a:r>
              <a:rPr lang="zh-CN" altLang="zh-CN" sz="2000" dirty="0" smtClean="0"/>
              <a:t>图所示。</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lvl="0" defTabSz="685165">
              <a:lnSpc>
                <a:spcPct val="120000"/>
              </a:lnSpc>
              <a:defRPr/>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Group 332"/>
          <p:cNvGrpSpPr/>
          <p:nvPr/>
        </p:nvGrpSpPr>
        <p:grpSpPr>
          <a:xfrm>
            <a:off x="1865956" y="1946876"/>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22" name="文本框 1"/>
          <p:cNvSpPr txBox="1"/>
          <p:nvPr/>
        </p:nvSpPr>
        <p:spPr>
          <a:xfrm>
            <a:off x="1608590" y="1276911"/>
            <a:ext cx="7885241" cy="500832"/>
          </a:xfrm>
          <a:prstGeom prst="rect">
            <a:avLst/>
          </a:prstGeom>
          <a:noFill/>
        </p:spPr>
        <p:txBody>
          <a:bodyPr wrap="square" tIns="42254" bIns="42254" rtlCol="0">
            <a:spAutoFit/>
          </a:bodyPr>
          <a:lstStyle/>
          <a:p>
            <a:pPr lvl="0" algn="ctr"/>
            <a:r>
              <a:rPr lang="zh-CN" altLang="zh-CN" sz="2700" b="1" dirty="0" smtClean="0">
                <a:solidFill>
                  <a:schemeClr val="accent1"/>
                </a:solidFill>
                <a:latin typeface="微软雅黑" panose="020B0503020204020204" pitchFamily="34" charset="-122"/>
                <a:ea typeface="微软雅黑" panose="020B0503020204020204" pitchFamily="34" charset="-122"/>
              </a:rPr>
              <a:t>网络</a:t>
            </a:r>
            <a:r>
              <a:rPr lang="zh-CN" altLang="en-US" sz="2700" b="1" dirty="0" smtClean="0">
                <a:solidFill>
                  <a:schemeClr val="accent1"/>
                </a:solidFill>
                <a:latin typeface="微软雅黑" panose="020B0503020204020204" pitchFamily="34" charset="-122"/>
                <a:ea typeface="微软雅黑" panose="020B0503020204020204" pitchFamily="34" charset="-122"/>
              </a:rPr>
              <a:t>割接的</a:t>
            </a:r>
            <a:r>
              <a:rPr lang="zh-CN" altLang="zh-CN" sz="2700" b="1" dirty="0" smtClean="0">
                <a:solidFill>
                  <a:schemeClr val="accent1"/>
                </a:solidFill>
                <a:latin typeface="微软雅黑" panose="020B0503020204020204" pitchFamily="34" charset="-122"/>
                <a:ea typeface="微软雅黑" panose="020B0503020204020204" pitchFamily="34" charset="-122"/>
              </a:rPr>
              <a:t>主要</a:t>
            </a:r>
            <a:r>
              <a:rPr lang="zh-CN" altLang="en-US" sz="2700" b="1" dirty="0" smtClean="0">
                <a:solidFill>
                  <a:schemeClr val="accent1"/>
                </a:solidFill>
                <a:latin typeface="微软雅黑" panose="020B0503020204020204" pitchFamily="34" charset="-122"/>
                <a:ea typeface="微软雅黑" panose="020B0503020204020204" pitchFamily="34" charset="-122"/>
              </a:rPr>
              <a:t>场景</a:t>
            </a:r>
            <a:endParaRPr lang="zh-CN" altLang="zh-CN" sz="2700" b="1" dirty="0" smtClean="0">
              <a:solidFill>
                <a:schemeClr val="accent1"/>
              </a:solidFill>
              <a:latin typeface="微软雅黑" panose="020B0503020204020204" pitchFamily="34" charset="-122"/>
              <a:ea typeface="微软雅黑" panose="020B0503020204020204" pitchFamily="34" charset="-122"/>
            </a:endParaRPr>
          </a:p>
        </p:txBody>
      </p:sp>
      <p:sp>
        <p:nvSpPr>
          <p:cNvPr id="91137" name="Rectangle 1"/>
          <p:cNvSpPr>
            <a:spLocks noChangeArrowheads="1"/>
          </p:cNvSpPr>
          <p:nvPr/>
        </p:nvSpPr>
        <p:spPr bwMode="auto">
          <a:xfrm>
            <a:off x="3217985" y="6202951"/>
            <a:ext cx="4387362"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66700" algn="ctr" fontAlgn="base">
              <a:spcBef>
                <a:spcPct val="0"/>
              </a:spcBef>
              <a:spcAft>
                <a:spcPct val="0"/>
              </a:spcAft>
            </a:pPr>
            <a:r>
              <a:rPr kumimoji="0" lang="zh-CN" sz="1400" b="0" i="0" u="none" strike="noStrike" cap="none" normalizeH="0" baseline="0" dirty="0" smtClean="0">
                <a:ln>
                  <a:noFill/>
                </a:ln>
                <a:solidFill>
                  <a:schemeClr val="tx1"/>
                </a:solidFill>
                <a:effectLst/>
                <a:latin typeface="Calibri Light" pitchFamily="34" charset="0"/>
                <a:ea typeface="宋体" pitchFamily="2" charset="-122"/>
                <a:cs typeface="Calibri Light" pitchFamily="34" charset="0"/>
              </a:rPr>
              <a:t>图</a:t>
            </a:r>
            <a:r>
              <a:rPr kumimoji="0" lang="zh-CN" sz="1400" b="0" i="0" u="none" strike="noStrike" cap="none" normalizeH="0" baseline="0" dirty="0" smtClean="0" bmk="">
                <a:ln>
                  <a:noFill/>
                </a:ln>
                <a:solidFill>
                  <a:schemeClr val="tx1"/>
                </a:solidFill>
                <a:effectLst/>
                <a:latin typeface="Calibri Light" pitchFamily="34" charset="0"/>
                <a:ea typeface="宋体" pitchFamily="2" charset="-122"/>
                <a:cs typeface="Calibri Light" pitchFamily="34" charset="0"/>
              </a:rPr>
              <a:t> </a:t>
            </a:r>
            <a:r>
              <a:rPr lang="zh-CN" altLang="en-US" sz="1400" dirty="0" smtClean="0" bmk="_Ref103095888">
                <a:latin typeface="Calibri Light" pitchFamily="34" charset="0"/>
                <a:ea typeface="宋体" pitchFamily="2" charset="-122"/>
                <a:cs typeface="Calibri Light" pitchFamily="34" charset="0"/>
              </a:rPr>
              <a:t>：</a:t>
            </a:r>
            <a:r>
              <a:rPr lang="zh-CN" altLang="zh-CN" sz="1400" dirty="0" smtClean="0"/>
              <a:t>网络性能优化</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3" name="图片 12"/>
          <p:cNvPicPr/>
          <p:nvPr/>
        </p:nvPicPr>
        <p:blipFill>
          <a:blip r:embed="rId3" cstate="print"/>
          <a:stretch>
            <a:fillRect/>
          </a:stretch>
        </p:blipFill>
        <p:spPr>
          <a:xfrm>
            <a:off x="2338754" y="3121270"/>
            <a:ext cx="6787661" cy="305093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7.3.3</a:t>
            </a:r>
            <a:r>
              <a:rPr lang="zh-CN" altLang="en-US" dirty="0" smtClean="0"/>
              <a:t>变更场景</a:t>
            </a:r>
            <a:endParaRPr lang="zh-CN" altLang="en-US" dirty="0"/>
          </a:p>
        </p:txBody>
      </p:sp>
      <p:grpSp>
        <p:nvGrpSpPr>
          <p:cNvPr id="2" name="Group 332"/>
          <p:cNvGrpSpPr/>
          <p:nvPr/>
        </p:nvGrpSpPr>
        <p:grpSpPr>
          <a:xfrm>
            <a:off x="1328582" y="2931352"/>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4" name="Group 332"/>
          <p:cNvGrpSpPr/>
          <p:nvPr/>
        </p:nvGrpSpPr>
        <p:grpSpPr>
          <a:xfrm>
            <a:off x="1317119" y="3829588"/>
            <a:ext cx="259244" cy="259815"/>
            <a:chOff x="4643438" y="2786064"/>
            <a:chExt cx="288476" cy="288476"/>
          </a:xfrm>
        </p:grpSpPr>
        <p:sp>
          <p:nvSpPr>
            <p:cNvPr id="1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2" name="文本框 1"/>
          <p:cNvSpPr txBox="1"/>
          <p:nvPr/>
        </p:nvSpPr>
        <p:spPr>
          <a:xfrm>
            <a:off x="1837180" y="1215366"/>
            <a:ext cx="7885241" cy="500832"/>
          </a:xfrm>
          <a:prstGeom prst="rect">
            <a:avLst/>
          </a:prstGeom>
          <a:noFill/>
        </p:spPr>
        <p:txBody>
          <a:bodyPr wrap="square" tIns="42254" bIns="42254" rtlCol="0">
            <a:spAutoFit/>
          </a:bodyPr>
          <a:lstStyle/>
          <a:p>
            <a:pPr lvl="0" algn="ctr"/>
            <a:r>
              <a:rPr lang="zh-CN" altLang="zh-CN" sz="2700" b="1" dirty="0" smtClean="0">
                <a:solidFill>
                  <a:schemeClr val="accent1"/>
                </a:solidFill>
                <a:latin typeface="微软雅黑" panose="020B0503020204020204" pitchFamily="34" charset="-122"/>
                <a:ea typeface="微软雅黑" panose="020B0503020204020204" pitchFamily="34" charset="-122"/>
              </a:rPr>
              <a:t>网络</a:t>
            </a:r>
            <a:r>
              <a:rPr lang="zh-CN" altLang="en-US" sz="2700" b="1" dirty="0" smtClean="0">
                <a:solidFill>
                  <a:schemeClr val="accent1"/>
                </a:solidFill>
                <a:latin typeface="微软雅黑" panose="020B0503020204020204" pitchFamily="34" charset="-122"/>
                <a:ea typeface="微软雅黑" panose="020B0503020204020204" pitchFamily="34" charset="-122"/>
              </a:rPr>
              <a:t>割接的</a:t>
            </a:r>
            <a:r>
              <a:rPr lang="zh-CN" altLang="zh-CN" sz="2700" b="1" dirty="0" smtClean="0">
                <a:solidFill>
                  <a:schemeClr val="accent1"/>
                </a:solidFill>
                <a:latin typeface="微软雅黑" panose="020B0503020204020204" pitchFamily="34" charset="-122"/>
                <a:ea typeface="微软雅黑" panose="020B0503020204020204" pitchFamily="34" charset="-122"/>
              </a:rPr>
              <a:t>主要</a:t>
            </a:r>
            <a:r>
              <a:rPr lang="zh-CN" altLang="en-US" sz="2700" b="1" dirty="0" smtClean="0">
                <a:solidFill>
                  <a:schemeClr val="accent1"/>
                </a:solidFill>
                <a:latin typeface="微软雅黑" panose="020B0503020204020204" pitchFamily="34" charset="-122"/>
                <a:ea typeface="微软雅黑" panose="020B0503020204020204" pitchFamily="34" charset="-122"/>
              </a:rPr>
              <a:t>场景</a:t>
            </a:r>
            <a:endParaRPr lang="zh-CN" altLang="zh-CN" sz="2700" b="1" dirty="0" smtClean="0">
              <a:solidFill>
                <a:schemeClr val="accent1"/>
              </a:solidFill>
              <a:latin typeface="微软雅黑" panose="020B0503020204020204" pitchFamily="34" charset="-122"/>
              <a:ea typeface="微软雅黑" panose="020B0503020204020204" pitchFamily="34" charset="-122"/>
            </a:endParaRPr>
          </a:p>
        </p:txBody>
      </p:sp>
      <p:sp>
        <p:nvSpPr>
          <p:cNvPr id="92161" name="Rectangle 1"/>
          <p:cNvSpPr>
            <a:spLocks noChangeArrowheads="1"/>
          </p:cNvSpPr>
          <p:nvPr/>
        </p:nvSpPr>
        <p:spPr bwMode="auto">
          <a:xfrm>
            <a:off x="1336431" y="2721408"/>
            <a:ext cx="10255139" cy="3103309"/>
          </a:xfrm>
          <a:prstGeom prst="rect">
            <a:avLst/>
          </a:prstGeom>
          <a:noFill/>
          <a:ln w="9525">
            <a:noFill/>
            <a:miter lim="800000"/>
            <a:headEnd/>
            <a:tailEnd/>
          </a:ln>
          <a:effectLst/>
        </p:spPr>
        <p:txBody>
          <a:bodyPr vert="horz" wrap="square" lIns="457056" tIns="165048" rIns="91440" bIns="165048"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tabLst/>
            </a:pPr>
            <a:r>
              <a:rPr lang="zh-CN" altLang="zh-CN" sz="2000" b="1" dirty="0" smtClean="0"/>
              <a:t>硬件优化</a:t>
            </a:r>
          </a:p>
          <a:p>
            <a:pPr marL="0" marR="0" lvl="0" indent="266700" algn="l" defTabSz="914400" rtl="0" eaLnBrk="0" fontAlgn="base" latinLnBrk="0" hangingPunct="0">
              <a:lnSpc>
                <a:spcPct val="100000"/>
              </a:lnSpc>
              <a:spcBef>
                <a:spcPct val="0"/>
              </a:spcBef>
              <a:spcAft>
                <a:spcPct val="0"/>
              </a:spcAft>
              <a:buClrTx/>
              <a:buSzTx/>
              <a:buFontTx/>
              <a:buNone/>
              <a:tabLst/>
            </a:pPr>
            <a:r>
              <a:rPr lang="zh-CN" altLang="zh-CN" sz="2000" dirty="0" smtClean="0"/>
              <a:t>在合理分析对新硬件的需求后在性能和价格方面作出最优解决方案</a:t>
            </a:r>
            <a:r>
              <a:rPr lang="zh-CN" altLang="en-US" sz="2000" dirty="0" smtClean="0"/>
              <a:t>。</a:t>
            </a:r>
            <a:endParaRPr lang="zh-CN" altLang="zh-CN" sz="2000" dirty="0" smtClean="0"/>
          </a:p>
          <a:p>
            <a:pPr marL="0" marR="0" lvl="0" indent="266700" algn="l" defTabSz="914400" rtl="0" eaLnBrk="0" fontAlgn="base" latinLnBrk="0" hangingPunct="0">
              <a:lnSpc>
                <a:spcPct val="100000"/>
              </a:lnSpc>
              <a:spcBef>
                <a:spcPct val="0"/>
              </a:spcBef>
              <a:spcAft>
                <a:spcPct val="0"/>
              </a:spcAft>
              <a:buClrTx/>
              <a:buSzTx/>
              <a:buFontTx/>
              <a:buChar char="•"/>
              <a:tabLst/>
            </a:pPr>
            <a:endParaRPr lang="en-US" altLang="zh-CN" sz="2000" dirty="0" smtClean="0"/>
          </a:p>
          <a:p>
            <a:pPr marL="0" marR="0" lvl="0" indent="266700" algn="l" defTabSz="914400" rtl="0" eaLnBrk="0" fontAlgn="base" latinLnBrk="0" hangingPunct="0">
              <a:lnSpc>
                <a:spcPct val="100000"/>
              </a:lnSpc>
              <a:spcBef>
                <a:spcPct val="0"/>
              </a:spcBef>
              <a:spcAft>
                <a:spcPct val="0"/>
              </a:spcAft>
              <a:buClrTx/>
              <a:buSzTx/>
              <a:tabLst/>
            </a:pPr>
            <a:r>
              <a:rPr lang="zh-CN" altLang="zh-CN" sz="2000" b="1" dirty="0" smtClean="0"/>
              <a:t>软件优化</a:t>
            </a:r>
          </a:p>
          <a:p>
            <a:pPr marL="0" marR="0" lvl="0" indent="266700" algn="l" defTabSz="914400" rtl="0" eaLnBrk="0" fontAlgn="base" latinLnBrk="0" hangingPunct="0">
              <a:lnSpc>
                <a:spcPct val="100000"/>
              </a:lnSpc>
              <a:spcBef>
                <a:spcPct val="0"/>
              </a:spcBef>
              <a:spcAft>
                <a:spcPct val="0"/>
              </a:spcAft>
              <a:buClrTx/>
              <a:buSzTx/>
              <a:buFontTx/>
              <a:buNone/>
              <a:tabLst/>
            </a:pPr>
            <a:r>
              <a:rPr lang="zh-CN" altLang="zh-CN" sz="2000" dirty="0" smtClean="0"/>
              <a:t>对软件的参数进行设置，从而使系统性能达到最优的过程</a:t>
            </a:r>
            <a:r>
              <a:rPr lang="zh-CN" altLang="en-US" sz="2000" dirty="0" smtClean="0"/>
              <a:t>。</a:t>
            </a:r>
            <a:endParaRPr lang="zh-CN" altLang="zh-CN" sz="2000" dirty="0" smtClean="0"/>
          </a:p>
          <a:p>
            <a:pPr marL="0" marR="0" lvl="0" indent="266700" algn="l" defTabSz="914400" rtl="0" eaLnBrk="0" fontAlgn="base" latinLnBrk="0" hangingPunct="0">
              <a:lnSpc>
                <a:spcPct val="100000"/>
              </a:lnSpc>
              <a:spcBef>
                <a:spcPct val="0"/>
              </a:spcBef>
              <a:spcAft>
                <a:spcPct val="0"/>
              </a:spcAft>
              <a:buClrTx/>
              <a:buSzTx/>
              <a:tabLst/>
            </a:pPr>
            <a:endParaRPr lang="en-US" altLang="zh-CN" sz="2000" dirty="0" smtClean="0"/>
          </a:p>
          <a:p>
            <a:pPr marL="0" marR="0" lvl="0" indent="266700" algn="l" defTabSz="914400" rtl="0" eaLnBrk="0" fontAlgn="base" latinLnBrk="0" hangingPunct="0">
              <a:lnSpc>
                <a:spcPct val="100000"/>
              </a:lnSpc>
              <a:spcBef>
                <a:spcPct val="0"/>
              </a:spcBef>
              <a:spcAft>
                <a:spcPct val="0"/>
              </a:spcAft>
              <a:buClrTx/>
              <a:buSzTx/>
              <a:tabLst/>
            </a:pPr>
            <a:r>
              <a:rPr lang="zh-CN" altLang="zh-CN" sz="2000" b="1" dirty="0" smtClean="0"/>
              <a:t>网络扩容</a:t>
            </a:r>
          </a:p>
          <a:p>
            <a:pPr marL="0" marR="0" lvl="0" indent="266700" algn="l" defTabSz="914400" rtl="0" eaLnBrk="0" fontAlgn="base" latinLnBrk="0" hangingPunct="0">
              <a:lnSpc>
                <a:spcPct val="100000"/>
              </a:lnSpc>
              <a:spcBef>
                <a:spcPct val="0"/>
              </a:spcBef>
              <a:spcAft>
                <a:spcPct val="0"/>
              </a:spcAft>
              <a:buClrTx/>
              <a:buSzTx/>
              <a:buFontTx/>
              <a:buNone/>
              <a:tabLst/>
            </a:pPr>
            <a:r>
              <a:rPr lang="zh-CN" altLang="zh-CN" sz="2000" dirty="0" smtClean="0"/>
              <a:t>在原有网络的基础上，增加新的网络建设项目，包括设备的替换、设备的增加、组网改变等。</a:t>
            </a:r>
          </a:p>
        </p:txBody>
      </p:sp>
      <p:sp>
        <p:nvSpPr>
          <p:cNvPr id="20" name="矩形 19"/>
          <p:cNvSpPr/>
          <p:nvPr/>
        </p:nvSpPr>
        <p:spPr>
          <a:xfrm>
            <a:off x="1401683" y="1899303"/>
            <a:ext cx="9122709" cy="1077218"/>
          </a:xfrm>
          <a:prstGeom prst="rect">
            <a:avLst/>
          </a:prstGeom>
        </p:spPr>
        <p:txBody>
          <a:bodyPr wrap="square">
            <a:spAutoFit/>
          </a:bodyPr>
          <a:lstStyle/>
          <a:p>
            <a:pPr fontAlgn="base">
              <a:spcBef>
                <a:spcPct val="0"/>
              </a:spcBef>
              <a:spcAft>
                <a:spcPct val="0"/>
              </a:spcAft>
            </a:pPr>
            <a:r>
              <a:rPr lang="zh-CN" altLang="en-US" sz="2400" b="1" dirty="0" smtClean="0"/>
              <a:t>网络优化概述：</a:t>
            </a:r>
            <a:r>
              <a:rPr lang="zh-CN" altLang="zh-CN" sz="2400" dirty="0" smtClean="0"/>
              <a:t>网络优化的目的是提升网络的性能、增强网络安全性以及提升网络的用户体验。主要包括：</a:t>
            </a:r>
          </a:p>
          <a:p>
            <a:pPr lvl="2" fontAlgn="base">
              <a:spcBef>
                <a:spcPct val="0"/>
              </a:spcBef>
              <a:spcAft>
                <a:spcPct val="0"/>
              </a:spcAft>
            </a:pPr>
            <a:endParaRPr lang="zh-CN" altLang="en-US" sz="1600" b="1" dirty="0" smtClean="0">
              <a:solidFill>
                <a:prstClr val="black"/>
              </a:solidFill>
              <a:latin typeface="Calibri" pitchFamily="34" charset="0"/>
              <a:ea typeface="宋体" pitchFamily="2" charset="-122"/>
              <a:cs typeface="Times New Roman" pitchFamily="18" charset="0"/>
            </a:endParaRPr>
          </a:p>
        </p:txBody>
      </p:sp>
      <p:grpSp>
        <p:nvGrpSpPr>
          <p:cNvPr id="21" name="Group 332"/>
          <p:cNvGrpSpPr/>
          <p:nvPr/>
        </p:nvGrpSpPr>
        <p:grpSpPr>
          <a:xfrm>
            <a:off x="1328842" y="4755711"/>
            <a:ext cx="259244" cy="259815"/>
            <a:chOff x="4643438" y="2786064"/>
            <a:chExt cx="288476" cy="288476"/>
          </a:xfrm>
        </p:grpSpPr>
        <p:sp>
          <p:nvSpPr>
            <p:cNvPr id="23"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4"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92" y="3095164"/>
            <a:ext cx="3163802" cy="6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955" b="1" dirty="0" smtClean="0">
                <a:solidFill>
                  <a:srgbClr val="FFFFFF"/>
                </a:solidFill>
                <a:latin typeface="微软雅黑" panose="020B0503020204020204" pitchFamily="34" charset="-122"/>
                <a:ea typeface="微软雅黑" panose="020B0503020204020204" pitchFamily="34" charset="-122"/>
              </a:rPr>
              <a:t>网络故障处理</a:t>
            </a:r>
            <a:endParaRPr lang="zh-CN" altLang="en-US" sz="3955" b="1" dirty="0">
              <a:solidFill>
                <a:srgbClr val="FFFFFF"/>
              </a:solidFill>
              <a:latin typeface="微软雅黑" panose="020B0503020204020204" pitchFamily="34" charset="-122"/>
              <a:ea typeface="微软雅黑" panose="020B0503020204020204" pitchFamily="34" charset="-122"/>
            </a:endParaRPr>
          </a:p>
        </p:txBody>
      </p:sp>
      <p:sp>
        <p:nvSpPr>
          <p:cNvPr id="5" name="TextBox 12"/>
          <p:cNvSpPr txBox="1">
            <a:spLocks noChangeArrowheads="1"/>
          </p:cNvSpPr>
          <p:nvPr/>
        </p:nvSpPr>
        <p:spPr bwMode="auto">
          <a:xfrm>
            <a:off x="892340" y="2684986"/>
            <a:ext cx="1929489" cy="148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265" b="1" dirty="0" smtClean="0">
                <a:solidFill>
                  <a:srgbClr val="FFFFFF"/>
                </a:solidFill>
                <a:latin typeface="微软雅黑" panose="020B0503020204020204" pitchFamily="34" charset="-122"/>
                <a:ea typeface="微软雅黑" panose="020B0503020204020204" pitchFamily="34" charset="-122"/>
              </a:rPr>
              <a:t>7.4</a:t>
            </a:r>
            <a:endParaRPr lang="en-US" altLang="zh-CN" sz="9265"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12" name="组合 11"/>
          <p:cNvGrpSpPr/>
          <p:nvPr/>
        </p:nvGrpSpPr>
        <p:grpSpPr>
          <a:xfrm>
            <a:off x="6360592" y="1969170"/>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6988928" y="1844848"/>
            <a:ext cx="3052112"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kumimoji="0" lang="zh-CN" altLang="en-US" sz="2160" b="1" i="0" u="none" strike="noStrike" kern="0" cap="none" spc="0" normalizeH="0" baseline="0" noProof="0" dirty="0" smtClean="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故障定义</a:t>
            </a:r>
            <a:endPar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2" name="组合 41"/>
          <p:cNvGrpSpPr/>
          <p:nvPr/>
        </p:nvGrpSpPr>
        <p:grpSpPr>
          <a:xfrm>
            <a:off x="6332667" y="2703073"/>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7000447" y="2594612"/>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故障场景</a:t>
            </a:r>
            <a:endPar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 name="组合 1"/>
          <p:cNvGrpSpPr/>
          <p:nvPr/>
        </p:nvGrpSpPr>
        <p:grpSpPr>
          <a:xfrm>
            <a:off x="6332667" y="3477138"/>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6" name="矩形 39"/>
          <p:cNvSpPr>
            <a:spLocks noChangeArrowheads="1"/>
          </p:cNvSpPr>
          <p:nvPr/>
        </p:nvSpPr>
        <p:spPr bwMode="auto">
          <a:xfrm>
            <a:off x="7000447" y="3365801"/>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故障排除流程</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9" name="组合 18">
            <a:extLst>
              <a:ext uri="{FF2B5EF4-FFF2-40B4-BE49-F238E27FC236}">
                <a16:creationId xmlns="" xmlns:a16="http://schemas.microsoft.com/office/drawing/2014/main" id="{9694DA95-CA8C-0021-DE3D-3CFC07F194E1}"/>
              </a:ext>
            </a:extLst>
          </p:cNvPr>
          <p:cNvGrpSpPr/>
          <p:nvPr/>
        </p:nvGrpSpPr>
        <p:grpSpPr>
          <a:xfrm>
            <a:off x="6332667" y="4235044"/>
            <a:ext cx="490830" cy="491823"/>
            <a:chOff x="4339490" y="761746"/>
            <a:chExt cx="727764" cy="729238"/>
          </a:xfrm>
        </p:grpSpPr>
        <p:sp>
          <p:nvSpPr>
            <p:cNvPr id="20" name="任意多边形 82">
              <a:extLst>
                <a:ext uri="{FF2B5EF4-FFF2-40B4-BE49-F238E27FC236}">
                  <a16:creationId xmlns="" xmlns:a16="http://schemas.microsoft.com/office/drawing/2014/main" id="{F66271DF-24E2-B0B0-4F4D-63D4B968AD9A}"/>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1" name="TextBox 67">
              <a:extLst>
                <a:ext uri="{FF2B5EF4-FFF2-40B4-BE49-F238E27FC236}">
                  <a16:creationId xmlns="" xmlns:a16="http://schemas.microsoft.com/office/drawing/2014/main" id="{1EAE56FA-50B1-2207-A24E-F974B581F8F9}"/>
                </a:ext>
              </a:extLst>
            </p:cNvPr>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22" name="矩形 39">
            <a:extLst>
              <a:ext uri="{FF2B5EF4-FFF2-40B4-BE49-F238E27FC236}">
                <a16:creationId xmlns="" xmlns:a16="http://schemas.microsoft.com/office/drawing/2014/main" id="{3BEF4791-882D-00E7-2407-134F46C8048F}"/>
              </a:ext>
            </a:extLst>
          </p:cNvPr>
          <p:cNvSpPr>
            <a:spLocks noChangeArrowheads="1"/>
          </p:cNvSpPr>
          <p:nvPr/>
        </p:nvSpPr>
        <p:spPr bwMode="auto">
          <a:xfrm>
            <a:off x="7016267" y="4138603"/>
            <a:ext cx="375732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故障分析方法</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400002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7.4.1</a:t>
            </a:r>
            <a:r>
              <a:rPr lang="zh-CN" altLang="en-US" dirty="0" smtClean="0"/>
              <a:t>故障定义</a:t>
            </a:r>
            <a:endParaRPr lang="zh-CN" altLang="en-US" dirty="0"/>
          </a:p>
        </p:txBody>
      </p:sp>
      <p:sp>
        <p:nvSpPr>
          <p:cNvPr id="331" name="Rectangle 330"/>
          <p:cNvSpPr/>
          <p:nvPr/>
        </p:nvSpPr>
        <p:spPr>
          <a:xfrm>
            <a:off x="1451279" y="1621602"/>
            <a:ext cx="9046736" cy="2308324"/>
          </a:xfrm>
          <a:prstGeom prst="rect">
            <a:avLst/>
          </a:prstGeom>
        </p:spPr>
        <p:txBody>
          <a:bodyPr wrap="square">
            <a:spAutoFit/>
          </a:bodyPr>
          <a:lstStyle/>
          <a:p>
            <a:pPr defTabSz="685165">
              <a:lnSpc>
                <a:spcPct val="120000"/>
              </a:lnSpc>
              <a:defRPr/>
            </a:pPr>
            <a:r>
              <a:rPr lang="zh-CN" altLang="en-US" sz="2400" dirty="0" smtClean="0"/>
              <a:t>“网络故障”（</a:t>
            </a:r>
            <a:r>
              <a:rPr lang="en-US" altLang="zh-CN" sz="2400" dirty="0" smtClean="0"/>
              <a:t>network failure</a:t>
            </a:r>
            <a:r>
              <a:rPr lang="zh-CN" altLang="en-US" sz="2400" dirty="0" smtClean="0"/>
              <a:t>）是指由于硬件的问题、软件的漏洞、第三方攻击等引起网络无法提供正常服务或降低服务质量的状态。</a:t>
            </a:r>
            <a:endParaRPr lang="en-US" altLang="zh-CN" sz="2400" dirty="0" smtClean="0"/>
          </a:p>
          <a:p>
            <a:pPr defTabSz="685165">
              <a:lnSpc>
                <a:spcPct val="120000"/>
              </a:lnSpc>
              <a:defRPr/>
            </a:pPr>
            <a:endParaRPr lang="en-US" altLang="zh-CN" sz="2400" dirty="0" smtClean="0"/>
          </a:p>
          <a:p>
            <a:pPr defTabSz="685165">
              <a:lnSpc>
                <a:spcPct val="120000"/>
              </a:lnSpc>
              <a:defRPr/>
            </a:pP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                                        --</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摘自“百度百科”</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defTabSz="685165">
              <a:lnSpc>
                <a:spcPct val="120000"/>
              </a:lnSpc>
              <a:defRPr/>
            </a:pPr>
            <a:endPar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12" name="矩形 11"/>
          <p:cNvSpPr/>
          <p:nvPr/>
        </p:nvSpPr>
        <p:spPr>
          <a:xfrm>
            <a:off x="1494692" y="3417955"/>
            <a:ext cx="8897816" cy="3139321"/>
          </a:xfrm>
          <a:prstGeom prst="rect">
            <a:avLst/>
          </a:prstGeom>
        </p:spPr>
        <p:txBody>
          <a:bodyPr wrap="square">
            <a:spAutoFit/>
          </a:bodyPr>
          <a:lstStyle/>
          <a:p>
            <a:endParaRPr lang="en-US" altLang="zh-CN" dirty="0" smtClean="0"/>
          </a:p>
          <a:p>
            <a:pPr>
              <a:lnSpc>
                <a:spcPct val="150000"/>
              </a:lnSpc>
            </a:pPr>
            <a:r>
              <a:rPr lang="zh-CN" altLang="en-US" sz="2400" dirty="0" smtClean="0"/>
              <a:t>“</a:t>
            </a:r>
            <a:r>
              <a:rPr lang="zh-CN" altLang="zh-CN" sz="2400" dirty="0" smtClean="0"/>
              <a:t>网络故障</a:t>
            </a:r>
            <a:r>
              <a:rPr lang="zh-CN" altLang="en-US" sz="2400" dirty="0" smtClean="0"/>
              <a:t>”</a:t>
            </a:r>
            <a:r>
              <a:rPr lang="zh-CN" altLang="zh-CN" sz="2400" dirty="0" smtClean="0"/>
              <a:t>是指由于某种原因而使网络丧失规定功能影响业务的现象。从用户的角度出发，凡是影响业务的现象都可以定义为故障。因而故障不一定只是设备问题，也有可能是系统或兼容性等问题。</a:t>
            </a:r>
            <a:r>
              <a:rPr lang="en-US" altLang="zh-CN" dirty="0" smtClean="0"/>
              <a:t>                                                            </a:t>
            </a:r>
          </a:p>
          <a:p>
            <a:pPr>
              <a:lnSpc>
                <a:spcPct val="150000"/>
              </a:lnSpc>
            </a:pPr>
            <a:r>
              <a:rPr lang="en-US" altLang="zh-CN" dirty="0" smtClean="0"/>
              <a:t>                                                                                                </a:t>
            </a: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从业务角度的定义</a:t>
            </a:r>
            <a:endParaRPr lang="zh-CN"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7.4.1</a:t>
            </a:r>
            <a:r>
              <a:rPr lang="zh-CN" altLang="en-US" dirty="0" smtClean="0"/>
              <a:t>故障定义</a:t>
            </a:r>
            <a:endParaRPr lang="zh-CN" altLang="en-US" dirty="0"/>
          </a:p>
        </p:txBody>
      </p:sp>
      <p:sp>
        <p:nvSpPr>
          <p:cNvPr id="331" name="Rectangle 330"/>
          <p:cNvSpPr/>
          <p:nvPr/>
        </p:nvSpPr>
        <p:spPr>
          <a:xfrm>
            <a:off x="1451279" y="1832610"/>
            <a:ext cx="9046736" cy="535531"/>
          </a:xfrm>
          <a:prstGeom prst="rect">
            <a:avLst/>
          </a:prstGeom>
        </p:spPr>
        <p:txBody>
          <a:bodyPr wrap="square">
            <a:spAutoFit/>
          </a:bodyPr>
          <a:lstStyle/>
          <a:p>
            <a:pPr defTabSz="685165">
              <a:lnSpc>
                <a:spcPct val="120000"/>
              </a:lnSpc>
              <a:defRPr/>
            </a:pP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网络无法提供正常服务：例如网络不通。</a:t>
            </a:r>
            <a:endPar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Group 332"/>
          <p:cNvGrpSpPr/>
          <p:nvPr/>
        </p:nvGrpSpPr>
        <p:grpSpPr>
          <a:xfrm>
            <a:off x="1013090" y="1964461"/>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16" name="文本框 1"/>
          <p:cNvSpPr txBox="1"/>
          <p:nvPr/>
        </p:nvSpPr>
        <p:spPr>
          <a:xfrm>
            <a:off x="1599788" y="1165975"/>
            <a:ext cx="7885241" cy="500832"/>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故障解释</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grpSp>
        <p:nvGrpSpPr>
          <p:cNvPr id="12" name="Group 332"/>
          <p:cNvGrpSpPr/>
          <p:nvPr/>
        </p:nvGrpSpPr>
        <p:grpSpPr>
          <a:xfrm>
            <a:off x="1007229" y="2785079"/>
            <a:ext cx="259244" cy="259815"/>
            <a:chOff x="4643438" y="2786064"/>
            <a:chExt cx="288476" cy="288476"/>
          </a:xfrm>
        </p:grpSpPr>
        <p:sp>
          <p:nvSpPr>
            <p:cNvPr id="13"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4"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5" name="Group 332"/>
          <p:cNvGrpSpPr/>
          <p:nvPr/>
        </p:nvGrpSpPr>
        <p:grpSpPr>
          <a:xfrm>
            <a:off x="1018953" y="3500204"/>
            <a:ext cx="259244" cy="259815"/>
            <a:chOff x="4643438" y="2786064"/>
            <a:chExt cx="288476" cy="288476"/>
          </a:xfrm>
        </p:grpSpPr>
        <p:sp>
          <p:nvSpPr>
            <p:cNvPr id="1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9" name="矩形 18"/>
          <p:cNvSpPr/>
          <p:nvPr/>
        </p:nvSpPr>
        <p:spPr>
          <a:xfrm>
            <a:off x="1448975" y="5133355"/>
            <a:ext cx="5724644" cy="535531"/>
          </a:xfrm>
          <a:prstGeom prst="rect">
            <a:avLst/>
          </a:prstGeom>
        </p:spPr>
        <p:txBody>
          <a:bodyPr wrap="none">
            <a:spAutoFit/>
          </a:bodyPr>
          <a:lstStyle/>
          <a:p>
            <a:pPr defTabSz="685165">
              <a:lnSpc>
                <a:spcPct val="120000"/>
              </a:lnSpc>
              <a:defRPr/>
            </a:pP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第三方攻击：黑客攻击，病毒的侵入等。</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sp>
        <p:nvSpPr>
          <p:cNvPr id="20" name="矩形 19"/>
          <p:cNvSpPr/>
          <p:nvPr/>
        </p:nvSpPr>
        <p:spPr>
          <a:xfrm>
            <a:off x="1463699" y="4368431"/>
            <a:ext cx="9264075" cy="535531"/>
          </a:xfrm>
          <a:prstGeom prst="rect">
            <a:avLst/>
          </a:prstGeom>
        </p:spPr>
        <p:txBody>
          <a:bodyPr wrap="none">
            <a:spAutoFit/>
          </a:bodyPr>
          <a:lstStyle/>
          <a:p>
            <a:pPr defTabSz="685165">
              <a:lnSpc>
                <a:spcPct val="120000"/>
              </a:lnSpc>
              <a:defRPr/>
            </a:pP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软件问题：网络设备的软件配置命令和参数错误，操作系统</a:t>
            </a: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BUG</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等。</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sp>
        <p:nvSpPr>
          <p:cNvPr id="21" name="矩形 20"/>
          <p:cNvSpPr/>
          <p:nvPr/>
        </p:nvSpPr>
        <p:spPr>
          <a:xfrm>
            <a:off x="1477724" y="2664044"/>
            <a:ext cx="6479314" cy="476669"/>
          </a:xfrm>
          <a:prstGeom prst="rect">
            <a:avLst/>
          </a:prstGeom>
        </p:spPr>
        <p:txBody>
          <a:bodyPr wrap="square">
            <a:spAutoFit/>
          </a:bodyPr>
          <a:lstStyle/>
          <a:p>
            <a:pPr defTabSz="685165">
              <a:lnSpc>
                <a:spcPct val="120000"/>
              </a:lnSpc>
              <a:defRPr/>
            </a:pP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网络降低服务质量：例如网络拥塞</a:t>
            </a:r>
            <a:r>
              <a:rPr lang="zh-CN" altLang="zh-CN" sz="2400" dirty="0" smtClean="0">
                <a:solidFill>
                  <a:srgbClr val="191919"/>
                </a:solidFill>
                <a:latin typeface="Arial" pitchFamily="34" charset="0"/>
                <a:ea typeface="宋体" pitchFamily="2" charset="-122"/>
                <a:cs typeface="Arial" pitchFamily="34" charset="0"/>
              </a:rPr>
              <a:t>、</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丢包。</a:t>
            </a:r>
            <a:endPar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sp>
        <p:nvSpPr>
          <p:cNvPr id="22" name="矩形 21"/>
          <p:cNvSpPr/>
          <p:nvPr/>
        </p:nvSpPr>
        <p:spPr>
          <a:xfrm>
            <a:off x="1465384" y="3387200"/>
            <a:ext cx="9428284" cy="830997"/>
          </a:xfrm>
          <a:prstGeom prst="rect">
            <a:avLst/>
          </a:prstGeom>
        </p:spPr>
        <p:txBody>
          <a:bodyPr wrap="square">
            <a:spAutoFit/>
          </a:bodyPr>
          <a:lstStyle/>
          <a:p>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硬件问题：组网的设备（路由器、交换机等）和连接部件（网卡、网线、调制解调器等）发生故障。</a:t>
            </a:r>
          </a:p>
        </p:txBody>
      </p:sp>
      <p:grpSp>
        <p:nvGrpSpPr>
          <p:cNvPr id="23" name="Group 332"/>
          <p:cNvGrpSpPr/>
          <p:nvPr/>
        </p:nvGrpSpPr>
        <p:grpSpPr>
          <a:xfrm>
            <a:off x="1039469" y="4505461"/>
            <a:ext cx="259244" cy="259815"/>
            <a:chOff x="4643438" y="2786064"/>
            <a:chExt cx="288476" cy="288476"/>
          </a:xfrm>
        </p:grpSpPr>
        <p:sp>
          <p:nvSpPr>
            <p:cNvPr id="24"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5"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26" name="Group 332"/>
          <p:cNvGrpSpPr/>
          <p:nvPr/>
        </p:nvGrpSpPr>
        <p:grpSpPr>
          <a:xfrm>
            <a:off x="1051193" y="5229357"/>
            <a:ext cx="259244" cy="259815"/>
            <a:chOff x="4643438" y="2786064"/>
            <a:chExt cx="288476" cy="288476"/>
          </a:xfrm>
        </p:grpSpPr>
        <p:sp>
          <p:nvSpPr>
            <p:cNvPr id="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7.4.2 </a:t>
            </a:r>
            <a:r>
              <a:rPr lang="zh-CN" altLang="en-US" dirty="0" smtClean="0"/>
              <a:t>故障场景</a:t>
            </a:r>
            <a:endParaRPr lang="zh-CN" altLang="en-US" dirty="0"/>
          </a:p>
        </p:txBody>
      </p:sp>
      <p:sp>
        <p:nvSpPr>
          <p:cNvPr id="2" name="文本框 1"/>
          <p:cNvSpPr txBox="1"/>
          <p:nvPr/>
        </p:nvSpPr>
        <p:spPr>
          <a:xfrm>
            <a:off x="1818963" y="1260005"/>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网络故障分类</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2655" y="237490"/>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graphicFrame>
        <p:nvGraphicFramePr>
          <p:cNvPr id="13" name="表格 12"/>
          <p:cNvGraphicFramePr>
            <a:graphicFrameLocks noGrp="1"/>
          </p:cNvGraphicFramePr>
          <p:nvPr/>
        </p:nvGraphicFramePr>
        <p:xfrm>
          <a:off x="1397979" y="2646484"/>
          <a:ext cx="8994529" cy="3472963"/>
        </p:xfrm>
        <a:graphic>
          <a:graphicData uri="http://schemas.openxmlformats.org/drawingml/2006/table">
            <a:tbl>
              <a:tblPr/>
              <a:tblGrid>
                <a:gridCol w="1137058"/>
                <a:gridCol w="731188"/>
                <a:gridCol w="771464"/>
                <a:gridCol w="879903"/>
                <a:gridCol w="958782"/>
                <a:gridCol w="1025726"/>
                <a:gridCol w="655201"/>
                <a:gridCol w="1020764"/>
                <a:gridCol w="908836"/>
                <a:gridCol w="905607"/>
              </a:tblGrid>
              <a:tr h="775596">
                <a:tc>
                  <a:txBody>
                    <a:bodyPr/>
                    <a:lstStyle/>
                    <a:p>
                      <a:pPr indent="127000" algn="r">
                        <a:spcAft>
                          <a:spcPts val="0"/>
                        </a:spcAft>
                      </a:pPr>
                      <a:endParaRPr lang="en-US" altLang="zh-CN" sz="1200" b="1" kern="100" dirty="0" smtClean="0">
                        <a:latin typeface="宋体"/>
                        <a:ea typeface="等线"/>
                        <a:cs typeface="Times New Roman"/>
                      </a:endParaRPr>
                    </a:p>
                    <a:p>
                      <a:pPr indent="127000" algn="r">
                        <a:spcAft>
                          <a:spcPts val="0"/>
                        </a:spcAft>
                      </a:pPr>
                      <a:r>
                        <a:rPr lang="zh-CN" sz="1200" b="1" kern="100" dirty="0" smtClean="0">
                          <a:latin typeface="宋体"/>
                          <a:ea typeface="等线"/>
                          <a:cs typeface="Times New Roman"/>
                        </a:rPr>
                        <a:t>现象</a:t>
                      </a:r>
                      <a:endParaRPr lang="zh-CN" sz="1200" kern="100" dirty="0">
                        <a:latin typeface="等线"/>
                        <a:ea typeface="宋体"/>
                        <a:cs typeface="Times New Roman"/>
                      </a:endParaRPr>
                    </a:p>
                    <a:p>
                      <a:pPr indent="127000" algn="l">
                        <a:spcAft>
                          <a:spcPts val="0"/>
                        </a:spcAft>
                      </a:pPr>
                      <a:endParaRPr lang="en-US" altLang="zh-CN" sz="1200" b="1" kern="100" dirty="0" smtClean="0">
                        <a:latin typeface="宋体"/>
                        <a:ea typeface="等线"/>
                        <a:cs typeface="Times New Roman"/>
                      </a:endParaRPr>
                    </a:p>
                    <a:p>
                      <a:pPr indent="127000" algn="l">
                        <a:spcAft>
                          <a:spcPts val="0"/>
                        </a:spcAft>
                      </a:pPr>
                      <a:r>
                        <a:rPr lang="zh-CN" sz="1200" b="1" kern="100" dirty="0" smtClean="0">
                          <a:latin typeface="宋体"/>
                          <a:ea typeface="等线"/>
                          <a:cs typeface="Times New Roman"/>
                        </a:rPr>
                        <a:t>分类</a:t>
                      </a:r>
                      <a:endParaRPr lang="zh-CN" sz="1200" kern="100" dirty="0">
                        <a:latin typeface="等线"/>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0CECE"/>
                    </a:solidFill>
                  </a:tcPr>
                </a:tc>
                <a:tc>
                  <a:txBody>
                    <a:bodyPr/>
                    <a:lstStyle/>
                    <a:p>
                      <a:pPr indent="127000" algn="ctr">
                        <a:spcAft>
                          <a:spcPts val="0"/>
                        </a:spcAft>
                      </a:pPr>
                      <a:r>
                        <a:rPr lang="zh-CN" sz="1200" b="1" kern="100" dirty="0">
                          <a:latin typeface="宋体"/>
                          <a:ea typeface="等线"/>
                          <a:cs typeface="Times New Roman"/>
                        </a:rPr>
                        <a:t>告警</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200" b="1" kern="100" dirty="0">
                          <a:latin typeface="宋体"/>
                          <a:ea typeface="等线"/>
                          <a:cs typeface="Times New Roman"/>
                        </a:rPr>
                        <a:t>环路</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200" b="1" kern="100" dirty="0">
                          <a:latin typeface="宋体"/>
                          <a:ea typeface="等线"/>
                          <a:cs typeface="Times New Roman"/>
                        </a:rPr>
                        <a:t>业务不通</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200" b="1" kern="100" dirty="0">
                          <a:latin typeface="宋体"/>
                          <a:ea typeface="等线"/>
                          <a:cs typeface="Times New Roman"/>
                        </a:rPr>
                        <a:t>业务中断</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200" b="1" kern="100" dirty="0">
                          <a:latin typeface="宋体"/>
                          <a:ea typeface="等线"/>
                          <a:cs typeface="Times New Roman"/>
                        </a:rPr>
                        <a:t>业务瞬断</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200" b="1" kern="100" dirty="0">
                          <a:latin typeface="宋体"/>
                          <a:ea typeface="等线"/>
                          <a:cs typeface="Times New Roman"/>
                        </a:rPr>
                        <a:t>丢包</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200" b="1" kern="100" dirty="0">
                          <a:latin typeface="宋体"/>
                          <a:ea typeface="等线"/>
                          <a:cs typeface="Times New Roman"/>
                        </a:rPr>
                        <a:t>协议异常</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200" b="1" kern="100" dirty="0">
                          <a:latin typeface="宋体"/>
                          <a:ea typeface="等线"/>
                          <a:cs typeface="Times New Roman"/>
                        </a:rPr>
                        <a:t>协议震荡</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indent="127000" algn="ctr">
                        <a:spcAft>
                          <a:spcPts val="0"/>
                        </a:spcAft>
                      </a:pPr>
                      <a:r>
                        <a:rPr lang="zh-CN" sz="1200" b="1" kern="100" dirty="0">
                          <a:latin typeface="宋体"/>
                          <a:ea typeface="等线"/>
                          <a:cs typeface="Times New Roman"/>
                        </a:rPr>
                        <a:t>路由异常</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r>
              <a:tr h="337171">
                <a:tc>
                  <a:txBody>
                    <a:bodyPr/>
                    <a:lstStyle/>
                    <a:p>
                      <a:pPr indent="127000" algn="ctr">
                        <a:spcAft>
                          <a:spcPts val="0"/>
                        </a:spcAft>
                      </a:pPr>
                      <a:r>
                        <a:rPr lang="zh-CN" sz="1200" b="1" kern="100" dirty="0">
                          <a:latin typeface="宋体"/>
                          <a:ea typeface="等线"/>
                          <a:cs typeface="Times New Roman"/>
                        </a:rPr>
                        <a:t>硬件类</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71">
                <a:tc>
                  <a:txBody>
                    <a:bodyPr/>
                    <a:lstStyle/>
                    <a:p>
                      <a:pPr indent="127000" algn="ctr">
                        <a:spcAft>
                          <a:spcPts val="0"/>
                        </a:spcAft>
                      </a:pPr>
                      <a:r>
                        <a:rPr lang="zh-CN" sz="1200" b="1" kern="100" dirty="0">
                          <a:latin typeface="宋体"/>
                          <a:ea typeface="等线"/>
                          <a:cs typeface="Times New Roman"/>
                        </a:rPr>
                        <a:t>配置类</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dirty="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71">
                <a:tc>
                  <a:txBody>
                    <a:bodyPr/>
                    <a:lstStyle/>
                    <a:p>
                      <a:pPr indent="127000" algn="ctr">
                        <a:spcAft>
                          <a:spcPts val="0"/>
                        </a:spcAft>
                      </a:pPr>
                      <a:r>
                        <a:rPr lang="zh-CN" sz="1200" b="1" kern="100" dirty="0">
                          <a:latin typeface="宋体"/>
                          <a:ea typeface="等线"/>
                          <a:cs typeface="Times New Roman"/>
                        </a:rPr>
                        <a:t>网络类</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4341">
                <a:tc>
                  <a:txBody>
                    <a:bodyPr/>
                    <a:lstStyle/>
                    <a:p>
                      <a:pPr indent="127000" algn="ctr">
                        <a:spcAft>
                          <a:spcPts val="0"/>
                        </a:spcAft>
                      </a:pPr>
                      <a:r>
                        <a:rPr lang="zh-CN" sz="1200" b="1" kern="100" dirty="0">
                          <a:latin typeface="宋体"/>
                          <a:ea typeface="等线"/>
                          <a:cs typeface="Times New Roman"/>
                        </a:rPr>
                        <a:t>性能问题</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71">
                <a:tc>
                  <a:txBody>
                    <a:bodyPr/>
                    <a:lstStyle/>
                    <a:p>
                      <a:pPr indent="127000" algn="ctr">
                        <a:spcAft>
                          <a:spcPts val="0"/>
                        </a:spcAft>
                      </a:pPr>
                      <a:r>
                        <a:rPr lang="zh-CN" sz="1200" b="1" kern="100" dirty="0">
                          <a:latin typeface="宋体"/>
                          <a:ea typeface="等线"/>
                          <a:cs typeface="Times New Roman"/>
                        </a:rPr>
                        <a:t>软件类</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71">
                <a:tc>
                  <a:txBody>
                    <a:bodyPr/>
                    <a:lstStyle/>
                    <a:p>
                      <a:pPr indent="127000" algn="ctr">
                        <a:spcAft>
                          <a:spcPts val="0"/>
                        </a:spcAft>
                      </a:pPr>
                      <a:r>
                        <a:rPr lang="zh-CN" sz="1200" b="1" kern="100" dirty="0">
                          <a:latin typeface="宋体"/>
                          <a:ea typeface="等线"/>
                          <a:cs typeface="Times New Roman"/>
                        </a:rPr>
                        <a:t>对接类</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71">
                <a:tc>
                  <a:txBody>
                    <a:bodyPr/>
                    <a:lstStyle/>
                    <a:p>
                      <a:pPr indent="127000" algn="ctr">
                        <a:spcAft>
                          <a:spcPts val="0"/>
                        </a:spcAft>
                      </a:pPr>
                      <a:r>
                        <a:rPr lang="zh-CN" sz="1200" b="1" kern="100" dirty="0">
                          <a:latin typeface="宋体"/>
                          <a:ea typeface="等线"/>
                          <a:cs typeface="Times New Roman"/>
                        </a:rPr>
                        <a:t>其他</a:t>
                      </a:r>
                      <a:endParaRPr lang="zh-CN" sz="1200" kern="100" dirty="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1050" kern="100">
                          <a:latin typeface="等线"/>
                          <a:ea typeface="MS Gothic"/>
                          <a:cs typeface="MS Gothic"/>
                        </a:rPr>
                        <a:t>✔</a:t>
                      </a:r>
                      <a:endParaRPr lang="zh-CN" sz="1050" kern="100">
                        <a:latin typeface="等线"/>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dirty="0">
                        <a:latin typeface="宋体"/>
                        <a:ea typeface="等线"/>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8914" name="Rectangle 2"/>
          <p:cNvSpPr>
            <a:spLocks noChangeArrowheads="1"/>
          </p:cNvSpPr>
          <p:nvPr/>
        </p:nvSpPr>
        <p:spPr bwMode="auto">
          <a:xfrm>
            <a:off x="1600199" y="1844132"/>
            <a:ext cx="8581293"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 按照故障定位可以分为硬件类、配置类、网络类、性能问题、软件类、对接类以及其他故障。不同的网络故障所引起的异常现象如表所示：</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7.4.2</a:t>
            </a:r>
            <a:r>
              <a:rPr lang="zh-CN" altLang="en-US" dirty="0" smtClean="0"/>
              <a:t>故障场景</a:t>
            </a:r>
            <a:endParaRPr lang="zh-CN" altLang="en-US" dirty="0"/>
          </a:p>
        </p:txBody>
      </p:sp>
      <p:sp>
        <p:nvSpPr>
          <p:cNvPr id="2" name="文本框 1"/>
          <p:cNvSpPr txBox="1"/>
          <p:nvPr/>
        </p:nvSpPr>
        <p:spPr>
          <a:xfrm>
            <a:off x="1607955" y="1312757"/>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网络故障等级</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231958" y="2027342"/>
            <a:ext cx="9600166" cy="707886"/>
          </a:xfrm>
          <a:prstGeom prst="rect">
            <a:avLst/>
          </a:prstGeom>
        </p:spPr>
        <p:txBody>
          <a:bodyPr wrap="square">
            <a:spAutoFit/>
          </a:bodyPr>
          <a:lstStyle/>
          <a:p>
            <a:r>
              <a:rPr lang="zh-CN" altLang="zh-CN"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按照故障对设备或业务影响的严重程度不同分</a:t>
            </a:r>
            <a:r>
              <a:rPr lang="en-US" altLang="zh-CN"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P1</a:t>
            </a:r>
            <a:r>
              <a:rPr lang="zh-CN" altLang="en-US"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a:t>
            </a:r>
            <a:r>
              <a:rPr lang="en-US" altLang="zh-CN"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P2</a:t>
            </a:r>
            <a:r>
              <a:rPr lang="zh-CN" altLang="en-US"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a:t>
            </a:r>
            <a:r>
              <a:rPr lang="en-US" altLang="zh-CN"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P3</a:t>
            </a:r>
            <a:r>
              <a:rPr lang="zh-CN" altLang="en-US"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和</a:t>
            </a:r>
            <a:r>
              <a:rPr lang="en-US" altLang="zh-CN"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P4</a:t>
            </a:r>
            <a:r>
              <a:rPr lang="zh-CN" altLang="zh-CN"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a:t>
            </a:r>
          </a:p>
          <a:p>
            <a:endParaRPr lang="en-US" altLang="zh-CN"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4" name="组合 3"/>
          <p:cNvGrpSpPr/>
          <p:nvPr/>
        </p:nvGrpSpPr>
        <p:grpSpPr>
          <a:xfrm>
            <a:off x="922655" y="237490"/>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graphicFrame>
        <p:nvGraphicFramePr>
          <p:cNvPr id="23" name="表格 22"/>
          <p:cNvGraphicFramePr>
            <a:graphicFrameLocks noGrp="1"/>
          </p:cNvGraphicFramePr>
          <p:nvPr/>
        </p:nvGraphicFramePr>
        <p:xfrm>
          <a:off x="1275861" y="2668588"/>
          <a:ext cx="8589107" cy="2757472"/>
        </p:xfrm>
        <a:graphic>
          <a:graphicData uri="http://schemas.openxmlformats.org/drawingml/2006/table">
            <a:tbl>
              <a:tblPr/>
              <a:tblGrid>
                <a:gridCol w="1458429"/>
                <a:gridCol w="7130678"/>
              </a:tblGrid>
              <a:tr h="742829">
                <a:tc>
                  <a:txBody>
                    <a:bodyPr/>
                    <a:lstStyle/>
                    <a:p>
                      <a:pPr marL="36195" marR="36195" algn="ctr">
                        <a:spcAft>
                          <a:spcPts val="0"/>
                        </a:spcAft>
                      </a:pPr>
                      <a:r>
                        <a:rPr lang="zh-CN" sz="1800" b="1" kern="100" dirty="0">
                          <a:latin typeface="等线"/>
                          <a:ea typeface="仿宋"/>
                          <a:cs typeface="Arial"/>
                        </a:rPr>
                        <a:t>故障级别</a:t>
                      </a:r>
                      <a:endParaRPr lang="zh-CN" sz="1800" kern="100" dirty="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marL="36195" marR="36195" algn="ctr">
                        <a:spcAft>
                          <a:spcPts val="0"/>
                        </a:spcAft>
                      </a:pPr>
                      <a:r>
                        <a:rPr lang="zh-CN" sz="1800" b="1" kern="100" dirty="0">
                          <a:latin typeface="等线"/>
                          <a:ea typeface="仿宋"/>
                          <a:cs typeface="Arial"/>
                        </a:rPr>
                        <a:t>故障级别定义</a:t>
                      </a:r>
                      <a:endParaRPr lang="zh-CN" sz="1800" kern="100" dirty="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r>
              <a:tr h="498977">
                <a:tc>
                  <a:txBody>
                    <a:bodyPr/>
                    <a:lstStyle/>
                    <a:p>
                      <a:pPr marL="36195" marR="36195" algn="just">
                        <a:spcAft>
                          <a:spcPts val="0"/>
                        </a:spcAft>
                      </a:pPr>
                      <a:r>
                        <a:rPr lang="en-US" sz="1600" b="1" kern="100" dirty="0">
                          <a:latin typeface="仿宋"/>
                          <a:ea typeface="等线"/>
                          <a:cs typeface="Arial"/>
                        </a:rPr>
                        <a:t>P1</a:t>
                      </a:r>
                      <a:r>
                        <a:rPr lang="zh-CN" sz="1600" b="1" kern="100" dirty="0">
                          <a:latin typeface="等线"/>
                          <a:ea typeface="仿宋"/>
                          <a:cs typeface="Arial"/>
                        </a:rPr>
                        <a:t>级故障</a:t>
                      </a:r>
                      <a:endParaRPr lang="zh-CN" sz="1600" kern="100" dirty="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gn="just">
                        <a:spcAft>
                          <a:spcPts val="0"/>
                        </a:spcAft>
                      </a:pPr>
                      <a:r>
                        <a:rPr lang="zh-CN" sz="1600" kern="100" dirty="0">
                          <a:latin typeface="等线"/>
                          <a:ea typeface="仿宋"/>
                          <a:cs typeface="Arial"/>
                        </a:rPr>
                        <a:t>重大故障，单台核心设备发生宕机，或局部网络节点整体瘫痪，业务丢失</a:t>
                      </a:r>
                      <a:endParaRPr lang="zh-CN" sz="1600" kern="100" dirty="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222">
                <a:tc>
                  <a:txBody>
                    <a:bodyPr/>
                    <a:lstStyle/>
                    <a:p>
                      <a:pPr marL="36195" marR="36195" algn="just">
                        <a:spcAft>
                          <a:spcPts val="0"/>
                        </a:spcAft>
                      </a:pPr>
                      <a:r>
                        <a:rPr lang="en-US" sz="1600" b="1" kern="100">
                          <a:latin typeface="仿宋"/>
                          <a:ea typeface="等线"/>
                          <a:cs typeface="Arial"/>
                        </a:rPr>
                        <a:t>P2</a:t>
                      </a:r>
                      <a:r>
                        <a:rPr lang="zh-CN" sz="1600" b="1" kern="100">
                          <a:latin typeface="等线"/>
                          <a:ea typeface="仿宋"/>
                          <a:cs typeface="Arial"/>
                        </a:rPr>
                        <a:t>级故障</a:t>
                      </a:r>
                      <a:endParaRPr lang="zh-CN" sz="1600" kern="10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gn="just">
                        <a:spcAft>
                          <a:spcPts val="0"/>
                        </a:spcAft>
                      </a:pPr>
                      <a:r>
                        <a:rPr lang="zh-CN" sz="1600" kern="100" dirty="0">
                          <a:latin typeface="等线"/>
                          <a:ea typeface="仿宋"/>
                          <a:cs typeface="Arial"/>
                        </a:rPr>
                        <a:t>重要故障，单台核心设备部分板卡故障，潜在影响或限制了部分业务运营</a:t>
                      </a:r>
                      <a:endParaRPr lang="zh-CN" sz="1600" kern="100" dirty="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222">
                <a:tc>
                  <a:txBody>
                    <a:bodyPr/>
                    <a:lstStyle/>
                    <a:p>
                      <a:pPr marL="36195" marR="36195" algn="just">
                        <a:spcAft>
                          <a:spcPts val="0"/>
                        </a:spcAft>
                      </a:pPr>
                      <a:r>
                        <a:rPr lang="en-US" sz="1600" b="1" kern="100">
                          <a:latin typeface="仿宋"/>
                          <a:ea typeface="等线"/>
                          <a:cs typeface="Arial"/>
                        </a:rPr>
                        <a:t>P3</a:t>
                      </a:r>
                      <a:r>
                        <a:rPr lang="zh-CN" sz="1600" b="1" kern="100">
                          <a:latin typeface="等线"/>
                          <a:ea typeface="仿宋"/>
                          <a:cs typeface="Arial"/>
                        </a:rPr>
                        <a:t>级故障</a:t>
                      </a:r>
                      <a:endParaRPr lang="zh-CN" sz="1600" kern="10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gn="just">
                        <a:spcAft>
                          <a:spcPts val="0"/>
                        </a:spcAft>
                      </a:pPr>
                      <a:r>
                        <a:rPr lang="zh-CN" sz="1600" kern="100" dirty="0">
                          <a:latin typeface="等线"/>
                          <a:ea typeface="仿宋"/>
                          <a:cs typeface="Arial"/>
                        </a:rPr>
                        <a:t>技术故障：单台核心设备技术问题引起的技术问题，但系统仍可正常运行</a:t>
                      </a:r>
                      <a:endParaRPr lang="zh-CN" sz="1600" kern="100" dirty="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222">
                <a:tc>
                  <a:txBody>
                    <a:bodyPr/>
                    <a:lstStyle/>
                    <a:p>
                      <a:pPr marL="36195" marR="36195" algn="just">
                        <a:spcAft>
                          <a:spcPts val="0"/>
                        </a:spcAft>
                      </a:pPr>
                      <a:r>
                        <a:rPr lang="en-US" sz="1600" b="1" kern="100">
                          <a:latin typeface="仿宋"/>
                          <a:ea typeface="等线"/>
                          <a:cs typeface="Arial"/>
                        </a:rPr>
                        <a:t>P4</a:t>
                      </a:r>
                      <a:r>
                        <a:rPr lang="zh-CN" sz="1600" b="1" kern="100">
                          <a:latin typeface="等线"/>
                          <a:ea typeface="仿宋"/>
                          <a:cs typeface="Arial"/>
                        </a:rPr>
                        <a:t>级故障</a:t>
                      </a:r>
                      <a:endParaRPr lang="zh-CN" sz="1600" kern="10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gn="just">
                        <a:spcAft>
                          <a:spcPts val="0"/>
                        </a:spcAft>
                      </a:pPr>
                      <a:r>
                        <a:rPr lang="zh-CN" sz="1600" kern="100" dirty="0">
                          <a:latin typeface="等线"/>
                          <a:ea typeface="仿宋"/>
                          <a:cs typeface="Arial"/>
                        </a:rPr>
                        <a:t>功能故障：安装或配置方面需要信息或支援，很显然对用户的业务几乎无影响</a:t>
                      </a:r>
                      <a:endParaRPr lang="zh-CN" sz="1600" kern="100" dirty="0">
                        <a:latin typeface="等线"/>
                        <a:ea typeface="等线"/>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883436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7.4.3 </a:t>
            </a:r>
            <a:r>
              <a:rPr lang="zh-CN" altLang="en-US" dirty="0" smtClean="0"/>
              <a:t>故障排除流程</a:t>
            </a:r>
            <a:endParaRPr lang="zh-CN" altLang="en-US" dirty="0"/>
          </a:p>
        </p:txBody>
      </p:sp>
      <p:grpSp>
        <p:nvGrpSpPr>
          <p:cNvPr id="4" name="组合 3"/>
          <p:cNvGrpSpPr/>
          <p:nvPr/>
        </p:nvGrpSpPr>
        <p:grpSpPr>
          <a:xfrm>
            <a:off x="913130" y="16065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pic>
        <p:nvPicPr>
          <p:cNvPr id="8" name="图片 7"/>
          <p:cNvPicPr/>
          <p:nvPr/>
        </p:nvPicPr>
        <p:blipFill>
          <a:blip r:embed="rId3" cstate="print"/>
          <a:stretch>
            <a:fillRect/>
          </a:stretch>
        </p:blipFill>
        <p:spPr>
          <a:xfrm>
            <a:off x="2145323" y="2391556"/>
            <a:ext cx="7016262" cy="4237843"/>
          </a:xfrm>
          <a:prstGeom prst="rect">
            <a:avLst/>
          </a:prstGeom>
        </p:spPr>
      </p:pic>
      <p:sp>
        <p:nvSpPr>
          <p:cNvPr id="9" name="文本框 1"/>
          <p:cNvSpPr txBox="1"/>
          <p:nvPr/>
        </p:nvSpPr>
        <p:spPr>
          <a:xfrm>
            <a:off x="1529305" y="1168322"/>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结构化排除流程</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10" name="矩形 9"/>
          <p:cNvSpPr/>
          <p:nvPr/>
        </p:nvSpPr>
        <p:spPr>
          <a:xfrm>
            <a:off x="2186353" y="1725442"/>
            <a:ext cx="6896101" cy="646331"/>
          </a:xfrm>
          <a:prstGeom prst="rect">
            <a:avLst/>
          </a:prstGeom>
        </p:spPr>
        <p:txBody>
          <a:bodyPr wrap="square">
            <a:spAutoFit/>
          </a:bodyPr>
          <a:lstStyle/>
          <a:p>
            <a:r>
              <a:rPr lang="zh-CN" altLang="zh-CN" dirty="0" smtClean="0"/>
              <a:t>结构化的网络故障排除流程</a:t>
            </a:r>
            <a:r>
              <a:rPr lang="zh-CN" altLang="en-US" dirty="0" smtClean="0"/>
              <a:t>：</a:t>
            </a:r>
            <a:r>
              <a:rPr lang="zh-CN" altLang="zh-CN" dirty="0" smtClean="0"/>
              <a:t>由报告故障</a:t>
            </a:r>
            <a:r>
              <a:rPr lang="zh-CN" altLang="en-US" dirty="0" smtClean="0"/>
              <a:t>开始</a:t>
            </a:r>
            <a:r>
              <a:rPr lang="zh-CN" altLang="zh-CN" dirty="0" smtClean="0"/>
              <a:t>，</a:t>
            </a:r>
            <a:r>
              <a:rPr lang="zh-CN" altLang="en-US" dirty="0" smtClean="0"/>
              <a:t>然后按</a:t>
            </a:r>
            <a:r>
              <a:rPr lang="zh-CN" altLang="zh-CN" dirty="0" smtClean="0"/>
              <a:t>步</a:t>
            </a:r>
            <a:r>
              <a:rPr lang="zh-CN" altLang="en-US" dirty="0" smtClean="0"/>
              <a:t>骤</a:t>
            </a:r>
            <a:r>
              <a:rPr lang="zh-CN" altLang="zh-CN" dirty="0" smtClean="0"/>
              <a:t>找出故障原因，并解决故障的总体流程。</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18629" y="3094022"/>
            <a:ext cx="3163802" cy="6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955" b="1" dirty="0" smtClean="0">
                <a:solidFill>
                  <a:srgbClr val="FFFFFF"/>
                </a:solidFill>
                <a:latin typeface="微软雅黑" panose="020B0503020204020204" pitchFamily="34" charset="-122"/>
                <a:ea typeface="微软雅黑" panose="020B0503020204020204" pitchFamily="34" charset="-122"/>
              </a:rPr>
              <a:t>网络运维基础</a:t>
            </a:r>
            <a:endParaRPr lang="zh-CN" altLang="en-US" sz="3955" b="1" dirty="0">
              <a:solidFill>
                <a:srgbClr val="FFFFFF"/>
              </a:solidFill>
              <a:latin typeface="微软雅黑" panose="020B0503020204020204" pitchFamily="34" charset="-122"/>
              <a:ea typeface="微软雅黑" panose="020B0503020204020204" pitchFamily="34" charset="-122"/>
            </a:endParaRPr>
          </a:p>
        </p:txBody>
      </p:sp>
      <p:sp>
        <p:nvSpPr>
          <p:cNvPr id="5" name="TextBox 12"/>
          <p:cNvSpPr txBox="1">
            <a:spLocks noChangeArrowheads="1"/>
          </p:cNvSpPr>
          <p:nvPr/>
        </p:nvSpPr>
        <p:spPr bwMode="auto">
          <a:xfrm>
            <a:off x="789140" y="2756760"/>
            <a:ext cx="1929489" cy="148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265" b="1" dirty="0">
                <a:solidFill>
                  <a:srgbClr val="FFFFFF"/>
                </a:solidFill>
                <a:latin typeface="微软雅黑" panose="020B0503020204020204" pitchFamily="34" charset="-122"/>
                <a:ea typeface="微软雅黑" panose="020B0503020204020204" pitchFamily="34" charset="-122"/>
              </a:rPr>
              <a:t>7</a:t>
            </a:r>
            <a:r>
              <a:rPr lang="en-US" altLang="zh-CN" sz="9265" b="1" dirty="0" smtClean="0">
                <a:solidFill>
                  <a:srgbClr val="FFFFFF"/>
                </a:solidFill>
                <a:latin typeface="微软雅黑" panose="020B0503020204020204" pitchFamily="34" charset="-122"/>
                <a:ea typeface="微软雅黑" panose="020B0503020204020204" pitchFamily="34" charset="-122"/>
              </a:rPr>
              <a:t>.1</a:t>
            </a:r>
            <a:endParaRPr lang="zh-CN" altLang="en-US" sz="9265"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7.4.3</a:t>
            </a:r>
            <a:r>
              <a:rPr lang="zh-CN" altLang="en-US" dirty="0" smtClean="0"/>
              <a:t>故障排除流程</a:t>
            </a:r>
            <a:endParaRPr lang="zh-CN" altLang="en-US" dirty="0"/>
          </a:p>
        </p:txBody>
      </p:sp>
      <p:sp>
        <p:nvSpPr>
          <p:cNvPr id="2" name="文本框 1"/>
          <p:cNvSpPr txBox="1"/>
          <p:nvPr/>
        </p:nvSpPr>
        <p:spPr>
          <a:xfrm>
            <a:off x="1933894" y="1426375"/>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故障排除步骤</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370" y="1998505"/>
            <a:ext cx="9202884" cy="4524315"/>
          </a:xfrm>
          <a:prstGeom prst="rect">
            <a:avLst/>
          </a:prstGeom>
        </p:spPr>
        <p:txBody>
          <a:bodyPr wrap="square">
            <a:spAutoFit/>
          </a:bodyPr>
          <a:lstStyle/>
          <a:p>
            <a:pPr lvl="0" defTabSz="685165">
              <a:lnSpc>
                <a:spcPct val="120000"/>
              </a:lnSpc>
              <a:defRPr/>
            </a:pPr>
            <a:r>
              <a:rPr lang="zh-CN" altLang="en-US" sz="2400" dirty="0" smtClean="0"/>
              <a:t>报告故障：</a:t>
            </a:r>
            <a:r>
              <a:rPr lang="zh-CN" altLang="zh-CN" sz="2400" dirty="0" smtClean="0"/>
              <a:t>网络故障排除通常是从用户报告故障开始的，而用户报告故障主动提供的信息经常是模糊、笼统的，所以需要进行主动沟通、确认。</a:t>
            </a:r>
            <a:endParaRPr lang="en-US" altLang="zh-CN" sz="2400" dirty="0" smtClean="0"/>
          </a:p>
          <a:p>
            <a:pPr lvl="0" defTabSz="685165">
              <a:lnSpc>
                <a:spcPct val="120000"/>
              </a:lnSpc>
              <a:defRPr/>
            </a:pPr>
            <a:endParaRPr kumimoji="0" lang="en-US" altLang="zh-CN" sz="2400" b="0" i="0" u="none" strike="noStrike" kern="1200" cap="none" spc="0" normalizeH="0" baseline="0" noProof="0" dirty="0">
              <a:ln>
                <a:noFill/>
              </a:ln>
              <a:solidFill>
                <a:schemeClr val="tx1">
                  <a:lumMod val="85000"/>
                  <a:lumOff val="15000"/>
                </a:schemeClr>
              </a:solidFill>
              <a:uLnTx/>
              <a:uFillTx/>
              <a:latin typeface="宋体" panose="02010600030101010101" pitchFamily="2" charset="-122"/>
              <a:ea typeface="宋体" panose="02010600030101010101" pitchFamily="2" charset="-122"/>
              <a:cs typeface="Times New Roman" panose="02020603050405020304" pitchFamily="18" charset="0"/>
              <a:sym typeface="+mn-ea"/>
            </a:endParaRPr>
          </a:p>
          <a:p>
            <a:pPr lvl="0" defTabSz="685165">
              <a:lnSpc>
                <a:spcPct val="120000"/>
              </a:lnSpc>
              <a:defRPr/>
            </a:pPr>
            <a:r>
              <a:rPr lang="zh-CN" altLang="zh-CN" sz="2400" dirty="0" smtClean="0"/>
              <a:t>确认故障</a:t>
            </a:r>
            <a:r>
              <a:rPr lang="zh-CN" altLang="en-US" sz="2400" dirty="0" smtClean="0"/>
              <a:t>：</a:t>
            </a:r>
            <a:r>
              <a:rPr lang="zh-CN" altLang="zh-CN" sz="2400" dirty="0" smtClean="0"/>
              <a:t>需要了解一些信息，确定故障现象。确认故障的四个要素</a:t>
            </a:r>
            <a:r>
              <a:rPr lang="zh-CN" altLang="en-US" sz="2400" dirty="0" smtClean="0"/>
              <a:t>：</a:t>
            </a:r>
            <a:r>
              <a:rPr lang="zh-CN" altLang="zh-CN" sz="2400" dirty="0" smtClean="0"/>
              <a:t>主体、表现、时间、位置。</a:t>
            </a:r>
            <a:endParaRPr kumimoji="0" lang="en-US" altLang="zh-CN" sz="2400" b="0" i="0" u="none" strike="noStrike" kern="1200" cap="none" spc="0" normalizeH="0" baseline="0" noProof="0" dirty="0">
              <a:ln>
                <a:noFill/>
              </a:ln>
              <a:solidFill>
                <a:schemeClr val="tx1">
                  <a:lumMod val="85000"/>
                  <a:lumOff val="15000"/>
                </a:schemeClr>
              </a:solidFill>
              <a:uLnTx/>
              <a:uFillTx/>
              <a:latin typeface="宋体" panose="02010600030101010101" pitchFamily="2" charset="-122"/>
              <a:ea typeface="宋体" panose="02010600030101010101" pitchFamily="2" charset="-122"/>
              <a:cs typeface="Times New Roman" panose="02020603050405020304" pitchFamily="18" charset="0"/>
              <a:sym typeface="+mn-ea"/>
            </a:endParaRPr>
          </a:p>
          <a:p>
            <a:pPr lvl="0" defTabSz="685165">
              <a:lnSpc>
                <a:spcPct val="120000"/>
              </a:lnSpc>
              <a:defRPr/>
            </a:pPr>
            <a:endParaRPr lang="en-US" altLang="zh-CN" sz="2400" dirty="0" smtClean="0"/>
          </a:p>
          <a:p>
            <a:pPr lvl="0" defTabSz="685165">
              <a:lnSpc>
                <a:spcPct val="120000"/>
              </a:lnSpc>
              <a:defRPr/>
            </a:pPr>
            <a:r>
              <a:rPr lang="zh-CN" altLang="en-US" sz="2400" dirty="0" smtClean="0"/>
              <a:t>收集</a:t>
            </a:r>
            <a:r>
              <a:rPr lang="zh-CN" altLang="zh-CN" sz="2400" dirty="0" smtClean="0"/>
              <a:t>信息</a:t>
            </a:r>
            <a:r>
              <a:rPr lang="zh-CN" altLang="en-US" sz="2400" dirty="0" smtClean="0"/>
              <a:t>：</a:t>
            </a:r>
            <a:r>
              <a:rPr lang="zh-CN" altLang="zh-CN" sz="2400" dirty="0" smtClean="0"/>
              <a:t>是很重要的一个步骤，收集信息阶段主要是收集与故障相关的信息，如文档、网络</a:t>
            </a:r>
            <a:r>
              <a:rPr lang="zh-CN" altLang="en-US" sz="2400" dirty="0" smtClean="0"/>
              <a:t>变更</a:t>
            </a:r>
            <a:r>
              <a:rPr lang="zh-CN" altLang="zh-CN" sz="2400" dirty="0" smtClean="0"/>
              <a:t>情况、</a:t>
            </a:r>
            <a:r>
              <a:rPr lang="zh-CN" altLang="en-US" sz="2400" dirty="0" smtClean="0"/>
              <a:t>故</a:t>
            </a:r>
            <a:r>
              <a:rPr lang="zh-CN" altLang="zh-CN" sz="2400" dirty="0" smtClean="0"/>
              <a:t>障</a:t>
            </a:r>
            <a:r>
              <a:rPr lang="zh-CN" altLang="en-US" sz="2400" dirty="0" smtClean="0"/>
              <a:t>相关设备的配置和运行状态信息</a:t>
            </a:r>
            <a:r>
              <a:rPr lang="zh-CN" altLang="zh-CN" sz="2400" dirty="0" smtClean="0"/>
              <a:t>等。</a:t>
            </a: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752" name="Group 332"/>
          <p:cNvGrpSpPr/>
          <p:nvPr/>
        </p:nvGrpSpPr>
        <p:grpSpPr>
          <a:xfrm>
            <a:off x="1211664" y="2188718"/>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grpSp>
        <p:nvGrpSpPr>
          <p:cNvPr id="14" name="Group 332">
            <a:extLst>
              <a:ext uri="{FF2B5EF4-FFF2-40B4-BE49-F238E27FC236}">
                <a16:creationId xmlns="" xmlns:a16="http://schemas.microsoft.com/office/drawing/2014/main" id="{CB56A335-C1F1-BB1C-B8B6-1F1F2EFD6B84}"/>
              </a:ext>
            </a:extLst>
          </p:cNvPr>
          <p:cNvGrpSpPr/>
          <p:nvPr/>
        </p:nvGrpSpPr>
        <p:grpSpPr>
          <a:xfrm>
            <a:off x="1214512" y="3889088"/>
            <a:ext cx="259244" cy="259815"/>
            <a:chOff x="4643438" y="2786064"/>
            <a:chExt cx="288476" cy="288476"/>
          </a:xfrm>
        </p:grpSpPr>
        <p:sp>
          <p:nvSpPr>
            <p:cNvPr id="15" name="Oval 326">
              <a:extLst>
                <a:ext uri="{FF2B5EF4-FFF2-40B4-BE49-F238E27FC236}">
                  <a16:creationId xmlns="" xmlns:a16="http://schemas.microsoft.com/office/drawing/2014/main" id="{5C76E305-1C7D-8CD4-8010-FBB6E774C3EB}"/>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 xmlns:a16="http://schemas.microsoft.com/office/drawing/2014/main" id="{6F62C5CF-3DAB-34E2-0B81-F85E2FC6CD8E}"/>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 xmlns:a16="http://schemas.microsoft.com/office/drawing/2014/main" id="{D86F6D04-AE29-4446-FF54-D42FB6E5E86B}"/>
              </a:ext>
            </a:extLst>
          </p:cNvPr>
          <p:cNvGrpSpPr/>
          <p:nvPr/>
        </p:nvGrpSpPr>
        <p:grpSpPr>
          <a:xfrm>
            <a:off x="1223497" y="5198500"/>
            <a:ext cx="259244" cy="259815"/>
            <a:chOff x="4643438" y="2786064"/>
            <a:chExt cx="288476" cy="288476"/>
          </a:xfrm>
        </p:grpSpPr>
        <p:sp>
          <p:nvSpPr>
            <p:cNvPr id="18" name="Oval 326">
              <a:extLst>
                <a:ext uri="{FF2B5EF4-FFF2-40B4-BE49-F238E27FC236}">
                  <a16:creationId xmlns="" xmlns:a16="http://schemas.microsoft.com/office/drawing/2014/main" id="{B7F7CE32-6F68-759B-3505-A3B2D0718841}"/>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 xmlns:a16="http://schemas.microsoft.com/office/drawing/2014/main" id="{A5F54814-B76D-5848-2F65-65AD489A798F}"/>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3559283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7.4.3</a:t>
            </a:r>
            <a:r>
              <a:rPr lang="zh-CN" altLang="en-US" dirty="0" smtClean="0"/>
              <a:t>故障排除流程</a:t>
            </a:r>
            <a:endParaRPr lang="zh-CN" altLang="en-US" dirty="0"/>
          </a:p>
        </p:txBody>
      </p:sp>
      <p:sp>
        <p:nvSpPr>
          <p:cNvPr id="2" name="文本框 1"/>
          <p:cNvSpPr txBox="1"/>
          <p:nvPr/>
        </p:nvSpPr>
        <p:spPr>
          <a:xfrm>
            <a:off x="1318454" y="1347247"/>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故障排除步骤</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370" y="2068841"/>
            <a:ext cx="9202884" cy="506934"/>
          </a:xfrm>
          <a:prstGeom prst="rect">
            <a:avLst/>
          </a:prstGeom>
        </p:spPr>
        <p:txBody>
          <a:bodyPr wrap="square">
            <a:spAutoFit/>
          </a:bodyPr>
          <a:lstStyle/>
          <a:p>
            <a:pPr lvl="0" defTabSz="685165">
              <a:lnSpc>
                <a:spcPct val="120000"/>
              </a:lnSpc>
              <a:defRPr/>
            </a:pPr>
            <a:r>
              <a:rPr lang="zh-CN" altLang="en-US" sz="2400" dirty="0" smtClean="0"/>
              <a:t>判断分析：</a:t>
            </a:r>
            <a:endParaRPr lang="en-US" altLang="zh-CN" sz="2400" dirty="0" smtClean="0"/>
          </a:p>
        </p:txBody>
      </p:sp>
      <p:grpSp>
        <p:nvGrpSpPr>
          <p:cNvPr id="3" name="Group 332"/>
          <p:cNvGrpSpPr/>
          <p:nvPr/>
        </p:nvGrpSpPr>
        <p:grpSpPr>
          <a:xfrm>
            <a:off x="1211664" y="2188718"/>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pic>
        <p:nvPicPr>
          <p:cNvPr id="17" name="图片 16"/>
          <p:cNvPicPr/>
          <p:nvPr/>
        </p:nvPicPr>
        <p:blipFill>
          <a:blip r:embed="rId3" cstate="print"/>
          <a:stretch>
            <a:fillRect/>
          </a:stretch>
        </p:blipFill>
        <p:spPr>
          <a:xfrm>
            <a:off x="1920191" y="3677359"/>
            <a:ext cx="7426032" cy="2176145"/>
          </a:xfrm>
          <a:prstGeom prst="rect">
            <a:avLst/>
          </a:prstGeom>
        </p:spPr>
      </p:pic>
      <p:sp>
        <p:nvSpPr>
          <p:cNvPr id="74753" name="Rectangle 1"/>
          <p:cNvSpPr>
            <a:spLocks noChangeArrowheads="1"/>
          </p:cNvSpPr>
          <p:nvPr/>
        </p:nvSpPr>
        <p:spPr bwMode="auto">
          <a:xfrm>
            <a:off x="1310053" y="2525515"/>
            <a:ext cx="8581293"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lang="zh-CN" altLang="zh-CN" sz="2000" dirty="0" smtClean="0"/>
              <a:t>判断分析阶段是对收集到的信息进行分析整理。通过对故障信息、维护信息、变更信息的汇总，结合团队经验（或个人经验）进行综合的判断和分析，得到可能导致网络故障的原因列表。</a:t>
            </a:r>
          </a:p>
        </p:txBody>
      </p:sp>
    </p:spTree>
    <p:extLst>
      <p:ext uri="{BB962C8B-B14F-4D97-AF65-F5344CB8AC3E}">
        <p14:creationId xmlns:p14="http://schemas.microsoft.com/office/powerpoint/2010/main" val="3559283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7.4.3</a:t>
            </a:r>
            <a:r>
              <a:rPr lang="zh-CN" altLang="en-US" dirty="0" smtClean="0"/>
              <a:t>故障排除流程</a:t>
            </a:r>
            <a:endParaRPr lang="zh-CN" altLang="en-US" dirty="0"/>
          </a:p>
        </p:txBody>
      </p:sp>
      <p:sp>
        <p:nvSpPr>
          <p:cNvPr id="2" name="文本框 1"/>
          <p:cNvSpPr txBox="1"/>
          <p:nvPr/>
        </p:nvSpPr>
        <p:spPr>
          <a:xfrm>
            <a:off x="1511878" y="1461543"/>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故障排除步骤</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370" y="2068841"/>
            <a:ext cx="9202884" cy="506934"/>
          </a:xfrm>
          <a:prstGeom prst="rect">
            <a:avLst/>
          </a:prstGeom>
        </p:spPr>
        <p:txBody>
          <a:bodyPr wrap="square">
            <a:spAutoFit/>
          </a:bodyPr>
          <a:lstStyle/>
          <a:p>
            <a:pPr lvl="0" defTabSz="685165">
              <a:lnSpc>
                <a:spcPct val="120000"/>
              </a:lnSpc>
              <a:defRPr/>
            </a:pPr>
            <a:r>
              <a:rPr lang="zh-CN" altLang="en-US" sz="2400" dirty="0" smtClean="0"/>
              <a:t>原因列表：</a:t>
            </a:r>
            <a:endParaRPr lang="en-US" altLang="zh-CN" sz="2400" dirty="0" smtClean="0"/>
          </a:p>
        </p:txBody>
      </p:sp>
      <p:grpSp>
        <p:nvGrpSpPr>
          <p:cNvPr id="3" name="Group 332"/>
          <p:cNvGrpSpPr/>
          <p:nvPr/>
        </p:nvGrpSpPr>
        <p:grpSpPr>
          <a:xfrm>
            <a:off x="1211664" y="2188718"/>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sp>
        <p:nvSpPr>
          <p:cNvPr id="74753" name="Rectangle 1"/>
          <p:cNvSpPr>
            <a:spLocks noChangeArrowheads="1"/>
          </p:cNvSpPr>
          <p:nvPr/>
        </p:nvSpPr>
        <p:spPr bwMode="auto">
          <a:xfrm>
            <a:off x="1547450" y="2578272"/>
            <a:ext cx="850215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2000" dirty="0" smtClean="0"/>
              <a:t>在原因列表阶段，首先需要列出所有可能的故障原因，然后通过信息过滤，列出最可能的待排查故障原因，同时排除掉当前最不可能的故障原因，从而缩小故障的排除范围。</a:t>
            </a:r>
            <a:endParaRPr lang="zh-CN" altLang="zh-CN" sz="2000" dirty="0"/>
          </a:p>
        </p:txBody>
      </p:sp>
      <p:pic>
        <p:nvPicPr>
          <p:cNvPr id="13" name="图片 12"/>
          <p:cNvPicPr/>
          <p:nvPr/>
        </p:nvPicPr>
        <p:blipFill>
          <a:blip r:embed="rId3" cstate="print"/>
          <a:stretch>
            <a:fillRect/>
          </a:stretch>
        </p:blipFill>
        <p:spPr>
          <a:xfrm>
            <a:off x="1301262" y="3673792"/>
            <a:ext cx="8634046" cy="2253615"/>
          </a:xfrm>
          <a:prstGeom prst="rect">
            <a:avLst/>
          </a:prstGeom>
        </p:spPr>
      </p:pic>
    </p:spTree>
    <p:extLst>
      <p:ext uri="{BB962C8B-B14F-4D97-AF65-F5344CB8AC3E}">
        <p14:creationId xmlns:p14="http://schemas.microsoft.com/office/powerpoint/2010/main" val="3559283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7.4.3</a:t>
            </a:r>
            <a:r>
              <a:rPr lang="zh-CN" altLang="en-US" dirty="0" smtClean="0"/>
              <a:t>故障排除流程</a:t>
            </a:r>
            <a:endParaRPr lang="zh-CN" altLang="en-US" dirty="0"/>
          </a:p>
        </p:txBody>
      </p:sp>
      <p:sp>
        <p:nvSpPr>
          <p:cNvPr id="2" name="文本框 1"/>
          <p:cNvSpPr txBox="1"/>
          <p:nvPr/>
        </p:nvSpPr>
        <p:spPr>
          <a:xfrm>
            <a:off x="1775625" y="1399996"/>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故障排除步骤</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370" y="1980921"/>
            <a:ext cx="9202884" cy="506934"/>
          </a:xfrm>
          <a:prstGeom prst="rect">
            <a:avLst/>
          </a:prstGeom>
        </p:spPr>
        <p:txBody>
          <a:bodyPr wrap="square">
            <a:spAutoFit/>
          </a:bodyPr>
          <a:lstStyle/>
          <a:p>
            <a:pPr defTabSz="685165">
              <a:lnSpc>
                <a:spcPct val="120000"/>
              </a:lnSpc>
              <a:defRPr/>
            </a:pPr>
            <a:r>
              <a:rPr lang="zh-CN" altLang="zh-CN" sz="2400" dirty="0" smtClean="0"/>
              <a:t>排障评估</a:t>
            </a:r>
            <a:r>
              <a:rPr lang="zh-CN" altLang="en-US" sz="2400" dirty="0" smtClean="0"/>
              <a:t>：</a:t>
            </a:r>
            <a:endParaRPr lang="en-US" altLang="zh-CN" sz="2400" dirty="0" smtClean="0"/>
          </a:p>
        </p:txBody>
      </p:sp>
      <p:grpSp>
        <p:nvGrpSpPr>
          <p:cNvPr id="3" name="Group 332"/>
          <p:cNvGrpSpPr/>
          <p:nvPr/>
        </p:nvGrpSpPr>
        <p:grpSpPr>
          <a:xfrm>
            <a:off x="1211664" y="2109590"/>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sp>
        <p:nvSpPr>
          <p:cNvPr id="75777" name="Rectangle 1"/>
          <p:cNvSpPr>
            <a:spLocks noChangeArrowheads="1"/>
          </p:cNvSpPr>
          <p:nvPr/>
        </p:nvSpPr>
        <p:spPr bwMode="auto">
          <a:xfrm>
            <a:off x="1310054" y="2468389"/>
            <a:ext cx="9029699"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lang="zh-CN" altLang="zh-CN" sz="2000" dirty="0" smtClean="0"/>
              <a:t>列出待排查的故障原因清单后，应该首先评估故障排除工作的复杂程度（如排除网络故障的难度和所需解决时间等），而不是马上开始进行逐一排查。</a:t>
            </a:r>
          </a:p>
        </p:txBody>
      </p:sp>
      <p:pic>
        <p:nvPicPr>
          <p:cNvPr id="14" name="图片 13"/>
          <p:cNvPicPr/>
          <p:nvPr/>
        </p:nvPicPr>
        <p:blipFill>
          <a:blip r:embed="rId3" cstate="print"/>
          <a:stretch>
            <a:fillRect/>
          </a:stretch>
        </p:blipFill>
        <p:spPr>
          <a:xfrm>
            <a:off x="1705708" y="4142425"/>
            <a:ext cx="8194431" cy="2459355"/>
          </a:xfrm>
          <a:prstGeom prst="rect">
            <a:avLst/>
          </a:prstGeom>
        </p:spPr>
      </p:pic>
      <p:sp>
        <p:nvSpPr>
          <p:cNvPr id="75778" name="Rectangle 2"/>
          <p:cNvSpPr>
            <a:spLocks noChangeArrowheads="1"/>
          </p:cNvSpPr>
          <p:nvPr/>
        </p:nvSpPr>
        <p:spPr bwMode="auto">
          <a:xfrm>
            <a:off x="1283677" y="3133055"/>
            <a:ext cx="875713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lang="zh-CN" altLang="zh-CN" sz="2000" dirty="0" smtClean="0"/>
              <a:t>对复杂的网络故障，如果经过评估认为短时间内无法排除故障，而用户又需要马上恢复网络的可用性，这时可能需要临时跳过故障节点，搭建替代的网络环境。</a:t>
            </a:r>
          </a:p>
        </p:txBody>
      </p:sp>
    </p:spTree>
    <p:extLst>
      <p:ext uri="{BB962C8B-B14F-4D97-AF65-F5344CB8AC3E}">
        <p14:creationId xmlns:p14="http://schemas.microsoft.com/office/powerpoint/2010/main" val="3559283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7.4.3</a:t>
            </a:r>
            <a:r>
              <a:rPr lang="zh-CN" altLang="en-US" dirty="0" smtClean="0"/>
              <a:t>故障排除流程</a:t>
            </a:r>
            <a:endParaRPr lang="zh-CN" altLang="en-US" dirty="0"/>
          </a:p>
        </p:txBody>
      </p:sp>
      <p:sp>
        <p:nvSpPr>
          <p:cNvPr id="2" name="文本框 1"/>
          <p:cNvSpPr txBox="1"/>
          <p:nvPr/>
        </p:nvSpPr>
        <p:spPr>
          <a:xfrm>
            <a:off x="1784430" y="1426375"/>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故障排除步骤</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370" y="1884209"/>
            <a:ext cx="7400461" cy="535531"/>
          </a:xfrm>
          <a:prstGeom prst="rect">
            <a:avLst/>
          </a:prstGeom>
        </p:spPr>
        <p:txBody>
          <a:bodyPr wrap="square">
            <a:spAutoFit/>
          </a:bodyPr>
          <a:lstStyle/>
          <a:p>
            <a:pPr lvl="0" defTabSz="685165">
              <a:lnSpc>
                <a:spcPct val="120000"/>
              </a:lnSpc>
              <a:defRPr/>
            </a:pPr>
            <a:r>
              <a:rPr lang="zh-CN" altLang="zh-CN" sz="2400" dirty="0" smtClean="0"/>
              <a:t>逐一排查</a:t>
            </a:r>
            <a:r>
              <a:rPr lang="zh-CN" altLang="en-US" sz="2400" dirty="0" smtClean="0"/>
              <a:t>：</a:t>
            </a:r>
            <a:endParaRPr lang="en-US" altLang="zh-CN" sz="2400" dirty="0" smtClean="0"/>
          </a:p>
        </p:txBody>
      </p:sp>
      <p:grpSp>
        <p:nvGrpSpPr>
          <p:cNvPr id="3" name="Group 332"/>
          <p:cNvGrpSpPr/>
          <p:nvPr/>
        </p:nvGrpSpPr>
        <p:grpSpPr>
          <a:xfrm>
            <a:off x="1211664" y="203925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sp>
        <p:nvSpPr>
          <p:cNvPr id="77825" name="Rectangle 1"/>
          <p:cNvSpPr>
            <a:spLocks noChangeArrowheads="1"/>
          </p:cNvSpPr>
          <p:nvPr/>
        </p:nvSpPr>
        <p:spPr bwMode="auto">
          <a:xfrm>
            <a:off x="931811" y="2450238"/>
            <a:ext cx="964194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lang="zh-CN" altLang="zh-CN" sz="2000" dirty="0" smtClean="0"/>
              <a:t>在逐一排查阶段同样需要平衡解决问题的迫切性与引入新故障的风险性之间的矛盾。所以，应该明确告知用户排查工作可能带来的风险，并在得到许可的情况下才能执行操作。有些情况下，通过逐一排查验证推断的过程涉及到网络变更，这时必须做好完善的应急预案和回退准备。</a:t>
            </a:r>
          </a:p>
        </p:txBody>
      </p:sp>
      <p:pic>
        <p:nvPicPr>
          <p:cNvPr id="15" name="图片 14"/>
          <p:cNvPicPr/>
          <p:nvPr/>
        </p:nvPicPr>
        <p:blipFill>
          <a:blip r:embed="rId3" cstate="print"/>
          <a:stretch>
            <a:fillRect/>
          </a:stretch>
        </p:blipFill>
        <p:spPr>
          <a:xfrm>
            <a:off x="1512277" y="3868615"/>
            <a:ext cx="8818685" cy="2725599"/>
          </a:xfrm>
          <a:prstGeom prst="rect">
            <a:avLst/>
          </a:prstGeom>
        </p:spPr>
      </p:pic>
    </p:spTree>
    <p:extLst>
      <p:ext uri="{BB962C8B-B14F-4D97-AF65-F5344CB8AC3E}">
        <p14:creationId xmlns:p14="http://schemas.microsoft.com/office/powerpoint/2010/main" val="3559283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7.4.3</a:t>
            </a:r>
            <a:r>
              <a:rPr lang="zh-CN" altLang="en-US" dirty="0" smtClean="0"/>
              <a:t>故障排除流程</a:t>
            </a:r>
            <a:endParaRPr lang="zh-CN" altLang="en-US" dirty="0"/>
          </a:p>
        </p:txBody>
      </p:sp>
      <p:sp>
        <p:nvSpPr>
          <p:cNvPr id="2" name="文本框 1"/>
          <p:cNvSpPr txBox="1"/>
          <p:nvPr/>
        </p:nvSpPr>
        <p:spPr>
          <a:xfrm>
            <a:off x="1802002" y="1364827"/>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故障排除步骤</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681993" y="1980918"/>
            <a:ext cx="8095053" cy="535531"/>
          </a:xfrm>
          <a:prstGeom prst="rect">
            <a:avLst/>
          </a:prstGeom>
        </p:spPr>
        <p:txBody>
          <a:bodyPr wrap="square">
            <a:spAutoFit/>
          </a:bodyPr>
          <a:lstStyle/>
          <a:p>
            <a:pPr defTabSz="685165">
              <a:lnSpc>
                <a:spcPct val="120000"/>
              </a:lnSpc>
              <a:defRPr/>
            </a:pPr>
            <a:r>
              <a:rPr lang="zh-CN" altLang="zh-CN" sz="2400" dirty="0" smtClean="0"/>
              <a:t>解决故障</a:t>
            </a:r>
            <a:r>
              <a:rPr lang="zh-CN" altLang="en-US" sz="2400" dirty="0" smtClean="0"/>
              <a:t>：</a:t>
            </a:r>
            <a:endParaRPr lang="en-US" altLang="zh-CN" sz="2400" dirty="0" smtClean="0"/>
          </a:p>
        </p:txBody>
      </p:sp>
      <p:grpSp>
        <p:nvGrpSpPr>
          <p:cNvPr id="3" name="Group 332"/>
          <p:cNvGrpSpPr/>
          <p:nvPr/>
        </p:nvGrpSpPr>
        <p:grpSpPr>
          <a:xfrm>
            <a:off x="1220457" y="2127172"/>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sp>
        <p:nvSpPr>
          <p:cNvPr id="78849" name="Rectangle 1"/>
          <p:cNvSpPr>
            <a:spLocks noChangeArrowheads="1"/>
          </p:cNvSpPr>
          <p:nvPr/>
        </p:nvSpPr>
        <p:spPr bwMode="auto">
          <a:xfrm>
            <a:off x="927110" y="2555744"/>
            <a:ext cx="9759636"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lang="zh-CN" altLang="zh-CN" sz="2000" dirty="0" smtClean="0"/>
              <a:t>如果通过逐一排查找到了故障的根本原因，并排除了故障，网络故障排除的流程就可以结束了。复杂的网络环境中，故障现象消失后仍然需要观察一段时间，一方面确认用户报告的故障已经得到了解决，另一方面确认故障排除的过程中没有引入新的故障。</a:t>
            </a:r>
          </a:p>
        </p:txBody>
      </p:sp>
      <p:pic>
        <p:nvPicPr>
          <p:cNvPr id="14" name="图片 13"/>
          <p:cNvPicPr/>
          <p:nvPr/>
        </p:nvPicPr>
        <p:blipFill>
          <a:blip r:embed="rId3" cstate="print"/>
          <a:stretch>
            <a:fillRect/>
          </a:stretch>
        </p:blipFill>
        <p:spPr>
          <a:xfrm>
            <a:off x="1529862" y="3967967"/>
            <a:ext cx="8546123" cy="2186648"/>
          </a:xfrm>
          <a:prstGeom prst="rect">
            <a:avLst/>
          </a:prstGeom>
        </p:spPr>
      </p:pic>
    </p:spTree>
    <p:extLst>
      <p:ext uri="{BB962C8B-B14F-4D97-AF65-F5344CB8AC3E}">
        <p14:creationId xmlns:p14="http://schemas.microsoft.com/office/powerpoint/2010/main" val="3559283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7.4.3</a:t>
            </a:r>
            <a:r>
              <a:rPr lang="zh-CN" altLang="en-US" dirty="0" smtClean="0"/>
              <a:t>故障排除流程</a:t>
            </a:r>
            <a:endParaRPr lang="zh-CN" altLang="en-US" dirty="0"/>
          </a:p>
        </p:txBody>
      </p:sp>
      <p:sp>
        <p:nvSpPr>
          <p:cNvPr id="2" name="文本框 1"/>
          <p:cNvSpPr txBox="1"/>
          <p:nvPr/>
        </p:nvSpPr>
        <p:spPr>
          <a:xfrm>
            <a:off x="1432733" y="1268114"/>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故障排除步骤</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08370" y="1813873"/>
            <a:ext cx="6855338" cy="535531"/>
          </a:xfrm>
          <a:prstGeom prst="rect">
            <a:avLst/>
          </a:prstGeom>
        </p:spPr>
        <p:txBody>
          <a:bodyPr wrap="square">
            <a:spAutoFit/>
          </a:bodyPr>
          <a:lstStyle/>
          <a:p>
            <a:pPr lvl="0" defTabSz="685165">
              <a:lnSpc>
                <a:spcPct val="120000"/>
              </a:lnSpc>
              <a:defRPr/>
            </a:pPr>
            <a:r>
              <a:rPr lang="zh-CN" altLang="zh-CN" sz="2400" dirty="0" smtClean="0"/>
              <a:t>收尾工作</a:t>
            </a:r>
            <a:r>
              <a:rPr lang="zh-CN" altLang="en-US" sz="2400" dirty="0" smtClean="0"/>
              <a:t>：</a:t>
            </a:r>
            <a:endParaRPr lang="en-US" altLang="zh-CN" sz="2400" dirty="0" smtClean="0"/>
          </a:p>
        </p:txBody>
      </p:sp>
      <p:grpSp>
        <p:nvGrpSpPr>
          <p:cNvPr id="3" name="Group 332"/>
          <p:cNvGrpSpPr/>
          <p:nvPr/>
        </p:nvGrpSpPr>
        <p:grpSpPr>
          <a:xfrm>
            <a:off x="1211664" y="1933750"/>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sp>
        <p:nvSpPr>
          <p:cNvPr id="79873" name="Rectangle 1"/>
          <p:cNvSpPr>
            <a:spLocks noChangeArrowheads="1"/>
          </p:cNvSpPr>
          <p:nvPr/>
        </p:nvSpPr>
        <p:spPr bwMode="auto">
          <a:xfrm>
            <a:off x="1019908" y="2359245"/>
            <a:ext cx="8642837"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lang="zh-CN" altLang="zh-CN" sz="2000" dirty="0" smtClean="0"/>
              <a:t>收尾工作包括相关文档的整理、信息的通告等。需要对之前网络故障排除流程中所有进行了变更的配置或软件进行备份，并做好故障排除文档的整理和移交工作。</a:t>
            </a:r>
          </a:p>
        </p:txBody>
      </p:sp>
      <p:pic>
        <p:nvPicPr>
          <p:cNvPr id="15" name="图片 14"/>
          <p:cNvPicPr/>
          <p:nvPr/>
        </p:nvPicPr>
        <p:blipFill>
          <a:blip r:embed="rId3" cstate="print"/>
          <a:stretch>
            <a:fillRect/>
          </a:stretch>
        </p:blipFill>
        <p:spPr>
          <a:xfrm>
            <a:off x="1494692" y="3481754"/>
            <a:ext cx="7842739" cy="3213563"/>
          </a:xfrm>
          <a:prstGeom prst="rect">
            <a:avLst/>
          </a:prstGeom>
        </p:spPr>
      </p:pic>
    </p:spTree>
    <p:extLst>
      <p:ext uri="{BB962C8B-B14F-4D97-AF65-F5344CB8AC3E}">
        <p14:creationId xmlns:p14="http://schemas.microsoft.com/office/powerpoint/2010/main" val="35592835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7.4.4</a:t>
            </a:r>
            <a:r>
              <a:rPr lang="zh-CN" altLang="en-US" dirty="0" smtClean="0"/>
              <a:t>故障分析方法</a:t>
            </a:r>
            <a:endParaRPr lang="zh-CN" altLang="en-US" dirty="0"/>
          </a:p>
        </p:txBody>
      </p:sp>
      <p:sp>
        <p:nvSpPr>
          <p:cNvPr id="2" name="文本框 1"/>
          <p:cNvSpPr txBox="1"/>
          <p:nvPr/>
        </p:nvSpPr>
        <p:spPr>
          <a:xfrm>
            <a:off x="1845974" y="1408791"/>
            <a:ext cx="7885241" cy="500832"/>
          </a:xfrm>
          <a:prstGeom prst="rect">
            <a:avLst/>
          </a:prstGeom>
          <a:noFill/>
        </p:spPr>
        <p:txBody>
          <a:bodyPr wrap="square" tIns="42254" bIns="42254" rtlCol="0">
            <a:spAutoFit/>
          </a:bodyPr>
          <a:lstStyle/>
          <a:p>
            <a:pPr marL="0" lvl="3" algn="ctr"/>
            <a:r>
              <a:rPr lang="zh-CN" altLang="zh-CN" sz="2700" b="1" dirty="0" smtClean="0">
                <a:solidFill>
                  <a:schemeClr val="accent1"/>
                </a:solidFill>
                <a:latin typeface="微软雅黑" panose="020B0503020204020204" pitchFamily="34" charset="-122"/>
                <a:ea typeface="微软雅黑" panose="020B0503020204020204" pitchFamily="34" charset="-122"/>
              </a:rPr>
              <a:t>故障</a:t>
            </a:r>
            <a:r>
              <a:rPr lang="zh-CN" altLang="en-US" sz="2700" b="1" dirty="0" smtClean="0">
                <a:solidFill>
                  <a:schemeClr val="accent1"/>
                </a:solidFill>
                <a:latin typeface="微软雅黑" panose="020B0503020204020204" pitchFamily="34" charset="-122"/>
                <a:ea typeface="微软雅黑" panose="020B0503020204020204" pitchFamily="34" charset="-122"/>
              </a:rPr>
              <a:t>分析的</a:t>
            </a:r>
            <a:r>
              <a:rPr lang="zh-CN" altLang="zh-CN" sz="2700" b="1" dirty="0" smtClean="0">
                <a:solidFill>
                  <a:schemeClr val="accent1"/>
                </a:solidFill>
                <a:latin typeface="微软雅黑" panose="020B0503020204020204" pitchFamily="34" charset="-122"/>
                <a:ea typeface="微软雅黑" panose="020B0503020204020204" pitchFamily="34" charset="-122"/>
              </a:rPr>
              <a:t>核心思想</a:t>
            </a:r>
          </a:p>
        </p:txBody>
      </p:sp>
      <p:sp>
        <p:nvSpPr>
          <p:cNvPr id="331" name="Rectangle 330"/>
          <p:cNvSpPr/>
          <p:nvPr/>
        </p:nvSpPr>
        <p:spPr>
          <a:xfrm>
            <a:off x="1547446" y="2048761"/>
            <a:ext cx="6945924" cy="3268587"/>
          </a:xfrm>
          <a:prstGeom prst="rect">
            <a:avLst/>
          </a:prstGeom>
        </p:spPr>
        <p:txBody>
          <a:bodyPr wrap="square">
            <a:spAutoFit/>
          </a:bodyPr>
          <a:lstStyle/>
          <a:p>
            <a:pPr defTabSz="685165">
              <a:lnSpc>
                <a:spcPct val="120000"/>
              </a:lnSpc>
              <a:defRPr/>
            </a:pPr>
            <a:r>
              <a:rPr lang="zh-CN" altLang="zh-CN" sz="2400" dirty="0" smtClean="0"/>
              <a:t>TCP/IP参考模型</a:t>
            </a:r>
            <a:endParaRPr lang="en-US" altLang="zh-CN" sz="2400" dirty="0" smtClean="0"/>
          </a:p>
          <a:p>
            <a:pPr defTabSz="685165">
              <a:lnSpc>
                <a:spcPct val="120000"/>
              </a:lnSpc>
              <a:defRPr/>
            </a:pPr>
            <a:endParaRPr lang="zh-CN" altLang="zh-CN" sz="2400" dirty="0" smtClean="0"/>
          </a:p>
          <a:p>
            <a:pPr lvl="0" defTabSz="685165">
              <a:lnSpc>
                <a:spcPct val="120000"/>
              </a:lnSpc>
              <a:defRPr/>
            </a:pPr>
            <a:r>
              <a:rPr lang="zh-CN" altLang="en-US" sz="2000" dirty="0" smtClean="0"/>
              <a:t>该模</a:t>
            </a:r>
            <a:r>
              <a:rPr lang="zh-CN" altLang="zh-CN" sz="2000" dirty="0" smtClean="0"/>
              <a:t>型是网络故障排除的理论基础，OSI参考模型的物理层和数据链路层（对应于TCP/IP参考模型的网络接口层）是需要我们关注的。</a:t>
            </a:r>
            <a:r>
              <a:rPr lang="zh-CN" altLang="en-US" sz="2000" dirty="0" smtClean="0"/>
              <a:t>通常</a:t>
            </a:r>
            <a:r>
              <a:rPr lang="zh-CN" altLang="zh-CN" sz="2000" dirty="0" smtClean="0"/>
              <a:t>的故障排除方法是从TCP/IP参考模型的网络接口层和网络层分别确认并测试业务流量的路径，然后采用自顶向下法或自底向上法进行故障排除。</a:t>
            </a:r>
            <a:endParaRPr kumimoji="0" lang="en-US" altLang="zh-CN" sz="20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752" name="Group 332"/>
          <p:cNvGrpSpPr/>
          <p:nvPr/>
        </p:nvGrpSpPr>
        <p:grpSpPr>
          <a:xfrm>
            <a:off x="1108975" y="2183022"/>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pic>
        <p:nvPicPr>
          <p:cNvPr id="11" name="图片 10"/>
          <p:cNvPicPr/>
          <p:nvPr/>
        </p:nvPicPr>
        <p:blipFill>
          <a:blip r:embed="rId3" cstate="print"/>
          <a:stretch>
            <a:fillRect/>
          </a:stretch>
        </p:blipFill>
        <p:spPr>
          <a:xfrm>
            <a:off x="8719404" y="2004645"/>
            <a:ext cx="2543175" cy="3683977"/>
          </a:xfrm>
          <a:prstGeom prst="rect">
            <a:avLst/>
          </a:prstGeom>
        </p:spPr>
      </p:pic>
    </p:spTree>
    <p:extLst>
      <p:ext uri="{BB962C8B-B14F-4D97-AF65-F5344CB8AC3E}">
        <p14:creationId xmlns:p14="http://schemas.microsoft.com/office/powerpoint/2010/main" val="28321646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7.4.4</a:t>
            </a:r>
            <a:r>
              <a:rPr lang="zh-CN" altLang="en-US" dirty="0" smtClean="0"/>
              <a:t>故障分析方法</a:t>
            </a:r>
            <a:endParaRPr lang="zh-CN" altLang="en-US" dirty="0"/>
          </a:p>
        </p:txBody>
      </p:sp>
      <p:sp>
        <p:nvSpPr>
          <p:cNvPr id="2" name="文本框 1"/>
          <p:cNvSpPr txBox="1"/>
          <p:nvPr/>
        </p:nvSpPr>
        <p:spPr>
          <a:xfrm>
            <a:off x="1766846" y="1399999"/>
            <a:ext cx="7885241" cy="500832"/>
          </a:xfrm>
          <a:prstGeom prst="rect">
            <a:avLst/>
          </a:prstGeom>
          <a:noFill/>
        </p:spPr>
        <p:txBody>
          <a:bodyPr wrap="square" tIns="42254" bIns="42254" rtlCol="0">
            <a:spAutoFit/>
          </a:bodyPr>
          <a:lstStyle/>
          <a:p>
            <a:pPr marL="0" lvl="3" algn="ctr"/>
            <a:r>
              <a:rPr lang="zh-CN" altLang="zh-CN" sz="2700" b="1" dirty="0" smtClean="0">
                <a:solidFill>
                  <a:schemeClr val="accent1"/>
                </a:solidFill>
                <a:latin typeface="微软雅黑" panose="020B0503020204020204" pitchFamily="34" charset="-122"/>
                <a:ea typeface="微软雅黑" panose="020B0503020204020204" pitchFamily="34" charset="-122"/>
              </a:rPr>
              <a:t>故障</a:t>
            </a:r>
            <a:r>
              <a:rPr lang="zh-CN" altLang="en-US" sz="2700" b="1" dirty="0" smtClean="0">
                <a:solidFill>
                  <a:schemeClr val="accent1"/>
                </a:solidFill>
                <a:latin typeface="微软雅黑" panose="020B0503020204020204" pitchFamily="34" charset="-122"/>
                <a:ea typeface="微软雅黑" panose="020B0503020204020204" pitchFamily="34" charset="-122"/>
              </a:rPr>
              <a:t>分析的常用方法</a:t>
            </a:r>
            <a:endParaRPr lang="zh-CN" altLang="zh-CN" sz="2700" b="1" dirty="0" smtClean="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497771" y="2233402"/>
            <a:ext cx="6784584" cy="2813078"/>
          </a:xfrm>
          <a:prstGeom prst="rect">
            <a:avLst/>
          </a:prstGeom>
        </p:spPr>
        <p:txBody>
          <a:bodyPr wrap="square">
            <a:spAutoFit/>
          </a:bodyPr>
          <a:lstStyle/>
          <a:p>
            <a:pPr lvl="0"/>
            <a:r>
              <a:rPr lang="zh-CN" altLang="zh-CN" sz="2400" dirty="0" smtClean="0"/>
              <a:t>自顶向下法</a:t>
            </a:r>
            <a:endParaRPr lang="en-US" altLang="zh-CN" sz="2400" dirty="0" smtClean="0"/>
          </a:p>
          <a:p>
            <a:pPr lvl="0"/>
            <a:endParaRPr lang="zh-CN" altLang="zh-CN" sz="2400" dirty="0" smtClean="0"/>
          </a:p>
          <a:p>
            <a:r>
              <a:rPr lang="zh-CN" altLang="zh-CN" sz="2000" dirty="0" smtClean="0"/>
              <a:t>确认业务流量路径的过程中，同时也验证了网络层的连通性。如果网络层的连通性没有问题，可以使用自顶向下法进行故障排除。即从应用层开始，对比相同应用的工作状态、检查是否存在应用层代理、应用层防火墙等导致故障现象的因素。</a:t>
            </a:r>
          </a:p>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Group 332"/>
          <p:cNvGrpSpPr/>
          <p:nvPr/>
        </p:nvGrpSpPr>
        <p:grpSpPr>
          <a:xfrm>
            <a:off x="1108975" y="2350070"/>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pic>
        <p:nvPicPr>
          <p:cNvPr id="12" name="图片 11"/>
          <p:cNvPicPr/>
          <p:nvPr/>
        </p:nvPicPr>
        <p:blipFill>
          <a:blip r:embed="rId3" cstate="print"/>
          <a:stretch>
            <a:fillRect/>
          </a:stretch>
        </p:blipFill>
        <p:spPr>
          <a:xfrm>
            <a:off x="8554916" y="2074985"/>
            <a:ext cx="2590800" cy="3965330"/>
          </a:xfrm>
          <a:prstGeom prst="rect">
            <a:avLst/>
          </a:prstGeom>
        </p:spPr>
      </p:pic>
    </p:spTree>
    <p:extLst>
      <p:ext uri="{BB962C8B-B14F-4D97-AF65-F5344CB8AC3E}">
        <p14:creationId xmlns:p14="http://schemas.microsoft.com/office/powerpoint/2010/main" val="28321646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365125"/>
            <a:ext cx="4505960" cy="516890"/>
          </a:xfrm>
        </p:spPr>
        <p:txBody>
          <a:bodyPr/>
          <a:lstStyle/>
          <a:p>
            <a:r>
              <a:rPr lang="en-US" altLang="zh-CN" dirty="0" smtClean="0"/>
              <a:t>7.4.4</a:t>
            </a:r>
            <a:r>
              <a:rPr lang="zh-CN" altLang="en-US" dirty="0" smtClean="0"/>
              <a:t>故障分析方法</a:t>
            </a:r>
            <a:endParaRPr lang="zh-CN" altLang="en-US" dirty="0"/>
          </a:p>
        </p:txBody>
      </p:sp>
      <p:sp>
        <p:nvSpPr>
          <p:cNvPr id="2" name="文本框 1"/>
          <p:cNvSpPr txBox="1"/>
          <p:nvPr/>
        </p:nvSpPr>
        <p:spPr>
          <a:xfrm>
            <a:off x="1810794" y="1347243"/>
            <a:ext cx="7885241" cy="500832"/>
          </a:xfrm>
          <a:prstGeom prst="rect">
            <a:avLst/>
          </a:prstGeom>
          <a:noFill/>
        </p:spPr>
        <p:txBody>
          <a:bodyPr wrap="square" tIns="42254" bIns="42254" rtlCol="0">
            <a:spAutoFit/>
          </a:bodyPr>
          <a:lstStyle/>
          <a:p>
            <a:pPr marL="0" lvl="3" algn="ctr"/>
            <a:r>
              <a:rPr lang="zh-CN" altLang="zh-CN" sz="2700" b="1" dirty="0" smtClean="0">
                <a:solidFill>
                  <a:schemeClr val="accent1"/>
                </a:solidFill>
                <a:latin typeface="微软雅黑" panose="020B0503020204020204" pitchFamily="34" charset="-122"/>
                <a:ea typeface="微软雅黑" panose="020B0503020204020204" pitchFamily="34" charset="-122"/>
              </a:rPr>
              <a:t>故障</a:t>
            </a:r>
            <a:r>
              <a:rPr lang="zh-CN" altLang="en-US" sz="2700" b="1" dirty="0" smtClean="0">
                <a:solidFill>
                  <a:schemeClr val="accent1"/>
                </a:solidFill>
                <a:latin typeface="微软雅黑" panose="020B0503020204020204" pitchFamily="34" charset="-122"/>
                <a:ea typeface="微软雅黑" panose="020B0503020204020204" pitchFamily="34" charset="-122"/>
              </a:rPr>
              <a:t>分析的常用方法</a:t>
            </a:r>
            <a:endParaRPr lang="zh-CN" altLang="zh-CN" sz="2700" b="1" dirty="0" smtClean="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497771" y="2083938"/>
            <a:ext cx="6784584" cy="3059299"/>
          </a:xfrm>
          <a:prstGeom prst="rect">
            <a:avLst/>
          </a:prstGeom>
        </p:spPr>
        <p:txBody>
          <a:bodyPr wrap="square">
            <a:spAutoFit/>
          </a:bodyPr>
          <a:lstStyle/>
          <a:p>
            <a:pPr lvl="0"/>
            <a:r>
              <a:rPr lang="zh-CN" altLang="zh-CN" sz="2400" dirty="0" smtClean="0"/>
              <a:t>自底向上法</a:t>
            </a:r>
          </a:p>
          <a:p>
            <a:endParaRPr lang="en-US" altLang="zh-CN" sz="2000" dirty="0" smtClean="0"/>
          </a:p>
          <a:p>
            <a:r>
              <a:rPr lang="zh-CN" altLang="zh-CN" sz="2000" dirty="0" smtClean="0"/>
              <a:t>如果网络层的连通性有问题，说明支持网络层的下一层或网络层本身可能存在问题，这时可以使用自底向上法进行故障排除。在物理层，检查是否存在网络线缆故障等问题；在数据链路层，检查是否存在二层环路故障、链路层协议不匹配等问题；在网络层，检查是否存在路由协议配置错误、防火墙过滤等问题。</a:t>
            </a:r>
          </a:p>
          <a:p>
            <a:pPr marL="0" marR="0" lvl="0" indent="0" algn="l" defTabSz="685165" rtl="0" fontAlgn="auto">
              <a:lnSpc>
                <a:spcPct val="120000"/>
              </a:lnSpc>
              <a:spcBef>
                <a:spcPts val="0"/>
              </a:spcBef>
              <a:spcAft>
                <a:spcPts val="0"/>
              </a:spcAft>
              <a:buClrTx/>
              <a:buSzTx/>
              <a:buFontTx/>
              <a:buNone/>
              <a:defRPr/>
            </a:pPr>
            <a:endParaRPr kumimoji="0" lang="en-US" altLang="zh-CN"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Group 332"/>
          <p:cNvGrpSpPr/>
          <p:nvPr/>
        </p:nvGrpSpPr>
        <p:grpSpPr>
          <a:xfrm>
            <a:off x="1108975" y="2183022"/>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 name="组合 2"/>
          <p:cNvGrpSpPr/>
          <p:nvPr/>
        </p:nvGrpSpPr>
        <p:grpSpPr>
          <a:xfrm>
            <a:off x="884555" y="156845"/>
            <a:ext cx="6695440"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3086" name="图片 34"/>
            <p:cNvPicPr>
              <a:picLocks noChangeAspect="1"/>
            </p:cNvPicPr>
            <p:nvPr/>
          </p:nvPicPr>
          <p:blipFill>
            <a:blip r:embed="rId2" cstate="print"/>
            <a:stretch>
              <a:fillRect/>
            </a:stretch>
          </p:blipFill>
          <p:spPr>
            <a:xfrm>
              <a:off x="10262" y="1431"/>
              <a:ext cx="1358" cy="1470"/>
            </a:xfrm>
            <a:prstGeom prst="rect">
              <a:avLst/>
            </a:prstGeom>
            <a:noFill/>
            <a:ln w="9525">
              <a:noFill/>
            </a:ln>
          </p:spPr>
        </p:pic>
      </p:grpSp>
      <p:pic>
        <p:nvPicPr>
          <p:cNvPr id="13" name="图片 12"/>
          <p:cNvPicPr/>
          <p:nvPr/>
        </p:nvPicPr>
        <p:blipFill>
          <a:blip r:embed="rId3" cstate="print"/>
          <a:stretch>
            <a:fillRect/>
          </a:stretch>
        </p:blipFill>
        <p:spPr>
          <a:xfrm>
            <a:off x="8246085" y="2022231"/>
            <a:ext cx="2733675" cy="3710354"/>
          </a:xfrm>
          <a:prstGeom prst="rect">
            <a:avLst/>
          </a:prstGeom>
        </p:spPr>
      </p:pic>
    </p:spTree>
    <p:extLst>
      <p:ext uri="{BB962C8B-B14F-4D97-AF65-F5344CB8AC3E}">
        <p14:creationId xmlns:p14="http://schemas.microsoft.com/office/powerpoint/2010/main" val="28321646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12" name="组合 11"/>
          <p:cNvGrpSpPr/>
          <p:nvPr/>
        </p:nvGrpSpPr>
        <p:grpSpPr>
          <a:xfrm>
            <a:off x="6360592" y="1969170"/>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6988928" y="1844848"/>
            <a:ext cx="3052112"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kumimoji="0" lang="zh-CN" altLang="en-US" sz="2160" b="1" i="0" u="none" strike="noStrike" kern="0" cap="none" spc="0" normalizeH="0" baseline="0" noProof="0" dirty="0" smtClean="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学习背景</a:t>
            </a:r>
            <a:endPar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2" name="组合 41"/>
          <p:cNvGrpSpPr/>
          <p:nvPr/>
        </p:nvGrpSpPr>
        <p:grpSpPr>
          <a:xfrm>
            <a:off x="6332667" y="2703073"/>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7000447" y="2594612"/>
            <a:ext cx="375732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网络运维概念</a:t>
            </a:r>
            <a:endPar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 name="组合 1"/>
          <p:cNvGrpSpPr/>
          <p:nvPr/>
        </p:nvGrpSpPr>
        <p:grpSpPr>
          <a:xfrm>
            <a:off x="6332667" y="3477138"/>
            <a:ext cx="490830" cy="491823"/>
            <a:chOff x="4339490" y="761746"/>
            <a:chExt cx="727764" cy="729238"/>
          </a:xfrm>
        </p:grpSpPr>
        <p:sp>
          <p:nvSpPr>
            <p:cNvPr id="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6" name="矩形 39"/>
          <p:cNvSpPr>
            <a:spLocks noChangeArrowheads="1"/>
          </p:cNvSpPr>
          <p:nvPr/>
        </p:nvSpPr>
        <p:spPr bwMode="auto">
          <a:xfrm>
            <a:off x="7000447" y="3365801"/>
            <a:ext cx="375732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网络运维的重要性</a:t>
            </a:r>
            <a:endPar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9" name="组合 18">
            <a:extLst>
              <a:ext uri="{FF2B5EF4-FFF2-40B4-BE49-F238E27FC236}">
                <a16:creationId xmlns="" xmlns:a16="http://schemas.microsoft.com/office/drawing/2014/main" id="{9694DA95-CA8C-0021-DE3D-3CFC07F194E1}"/>
              </a:ext>
            </a:extLst>
          </p:cNvPr>
          <p:cNvGrpSpPr/>
          <p:nvPr/>
        </p:nvGrpSpPr>
        <p:grpSpPr>
          <a:xfrm>
            <a:off x="6332667" y="4235044"/>
            <a:ext cx="490830" cy="491823"/>
            <a:chOff x="4339490" y="761746"/>
            <a:chExt cx="727764" cy="729238"/>
          </a:xfrm>
        </p:grpSpPr>
        <p:sp>
          <p:nvSpPr>
            <p:cNvPr id="20" name="任意多边形 82">
              <a:extLst>
                <a:ext uri="{FF2B5EF4-FFF2-40B4-BE49-F238E27FC236}">
                  <a16:creationId xmlns="" xmlns:a16="http://schemas.microsoft.com/office/drawing/2014/main" id="{F66271DF-24E2-B0B0-4F4D-63D4B968AD9A}"/>
                </a:ext>
              </a:extLst>
            </p:cNvPr>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1" name="TextBox 67">
              <a:extLst>
                <a:ext uri="{FF2B5EF4-FFF2-40B4-BE49-F238E27FC236}">
                  <a16:creationId xmlns="" xmlns:a16="http://schemas.microsoft.com/office/drawing/2014/main" id="{1EAE56FA-50B1-2207-A24E-F974B581F8F9}"/>
                </a:ext>
              </a:extLst>
            </p:cNvPr>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22" name="矩形 39">
            <a:extLst>
              <a:ext uri="{FF2B5EF4-FFF2-40B4-BE49-F238E27FC236}">
                <a16:creationId xmlns="" xmlns:a16="http://schemas.microsoft.com/office/drawing/2014/main" id="{3BEF4791-882D-00E7-2407-134F46C8048F}"/>
              </a:ext>
            </a:extLst>
          </p:cNvPr>
          <p:cNvSpPr>
            <a:spLocks noChangeArrowheads="1"/>
          </p:cNvSpPr>
          <p:nvPr/>
        </p:nvSpPr>
        <p:spPr bwMode="auto">
          <a:xfrm>
            <a:off x="6972522" y="4123707"/>
            <a:ext cx="375732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750"/>
              </a:spcBef>
              <a:spcAft>
                <a:spcPts val="0"/>
              </a:spcAft>
              <a:buClrTx/>
              <a:buSzTx/>
              <a:buFontTx/>
              <a:buNone/>
              <a:defRPr/>
            </a:pP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知识和技能目标</a:t>
            </a:r>
            <a:endParaRPr lang="en-US" altLang="zh-CN"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102218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a:spLocks noChangeArrowheads="1"/>
          </p:cNvSpPr>
          <p:nvPr/>
        </p:nvSpPr>
        <p:spPr bwMode="auto">
          <a:xfrm>
            <a:off x="2731135" y="3094990"/>
            <a:ext cx="5904865" cy="67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955" b="1" dirty="0" smtClean="0">
                <a:solidFill>
                  <a:srgbClr val="FFFFFF"/>
                </a:solidFill>
                <a:latin typeface="微软雅黑" panose="020B0503020204020204" pitchFamily="34" charset="-122"/>
                <a:ea typeface="微软雅黑" panose="020B0503020204020204" pitchFamily="34" charset="-122"/>
              </a:rPr>
              <a:t>网络巡检项目</a:t>
            </a:r>
            <a:r>
              <a:rPr lang="zh-CN" altLang="en-US" sz="3955" b="1" dirty="0">
                <a:solidFill>
                  <a:srgbClr val="FFFFFF"/>
                </a:solidFill>
                <a:latin typeface="微软雅黑" panose="020B0503020204020204" pitchFamily="34" charset="-122"/>
                <a:ea typeface="微软雅黑" panose="020B0503020204020204" pitchFamily="34" charset="-122"/>
              </a:rPr>
              <a:t>实施</a:t>
            </a:r>
            <a:endParaRPr lang="en-US" altLang="zh-CN" sz="3955" b="1" dirty="0">
              <a:solidFill>
                <a:srgbClr val="FFFFFF"/>
              </a:solidFill>
              <a:latin typeface="微软雅黑" panose="020B0503020204020204" pitchFamily="34" charset="-122"/>
              <a:ea typeface="微软雅黑" panose="020B0503020204020204" pitchFamily="34" charset="-122"/>
            </a:endParaRPr>
          </a:p>
        </p:txBody>
      </p:sp>
      <p:sp>
        <p:nvSpPr>
          <p:cNvPr id="5" name="TextBox 12"/>
          <p:cNvSpPr txBox="1">
            <a:spLocks noChangeArrowheads="1"/>
          </p:cNvSpPr>
          <p:nvPr/>
        </p:nvSpPr>
        <p:spPr bwMode="auto">
          <a:xfrm>
            <a:off x="696397" y="2684986"/>
            <a:ext cx="1929489" cy="148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52" tIns="30825" rIns="61652" bIns="3082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265" b="1" dirty="0" smtClean="0">
                <a:solidFill>
                  <a:srgbClr val="FFFFFF"/>
                </a:solidFill>
                <a:latin typeface="微软雅黑" panose="020B0503020204020204" pitchFamily="34" charset="-122"/>
                <a:ea typeface="微软雅黑" panose="020B0503020204020204" pitchFamily="34" charset="-122"/>
              </a:rPr>
              <a:t>7.5</a:t>
            </a:r>
            <a:endParaRPr lang="en-US" altLang="zh-CN" sz="9265"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385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74620" t="15028" b="5267"/>
          <a:stretch>
            <a:fillRect/>
          </a:stretch>
        </p:blipFill>
        <p:spPr>
          <a:xfrm>
            <a:off x="614791" y="334655"/>
            <a:ext cx="2792297" cy="6178456"/>
          </a:xfrm>
          <a:prstGeom prst="rect">
            <a:avLst/>
          </a:prstGeom>
        </p:spPr>
      </p:pic>
      <p:grpSp>
        <p:nvGrpSpPr>
          <p:cNvPr id="7" name="组合 6"/>
          <p:cNvGrpSpPr/>
          <p:nvPr/>
        </p:nvGrpSpPr>
        <p:grpSpPr>
          <a:xfrm>
            <a:off x="4116491" y="2659451"/>
            <a:ext cx="1448390" cy="1451320"/>
            <a:chOff x="1627086" y="1705794"/>
            <a:chExt cx="1610670" cy="1613928"/>
          </a:xfrm>
        </p:grpSpPr>
        <p:sp>
          <p:nvSpPr>
            <p:cNvPr id="8"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4EA0C6">
                <a:lumMod val="20000"/>
                <a:lumOff val="80000"/>
                <a:alpha val="45000"/>
              </a:srgb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1850445" y="1929603"/>
              <a:ext cx="1163953" cy="1166311"/>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TextBox 57"/>
            <p:cNvSpPr txBox="1"/>
            <p:nvPr/>
          </p:nvSpPr>
          <p:spPr>
            <a:xfrm>
              <a:off x="1964986" y="2258843"/>
              <a:ext cx="953298" cy="516899"/>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zh-CN" altLang="en-US" sz="2430" b="0" i="0" u="none" strike="noStrike" kern="0" cap="none" spc="225"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目录</a:t>
              </a:r>
            </a:p>
          </p:txBody>
        </p:sp>
      </p:grpSp>
      <p:grpSp>
        <p:nvGrpSpPr>
          <p:cNvPr id="12" name="组合 11"/>
          <p:cNvGrpSpPr/>
          <p:nvPr/>
        </p:nvGrpSpPr>
        <p:grpSpPr>
          <a:xfrm>
            <a:off x="6400811" y="2718934"/>
            <a:ext cx="490830" cy="491823"/>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endParaRPr>
            </a:p>
          </p:txBody>
        </p:sp>
        <p:sp>
          <p:nvSpPr>
            <p:cNvPr id="1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矩形 39"/>
          <p:cNvSpPr>
            <a:spLocks noChangeArrowheads="1"/>
          </p:cNvSpPr>
          <p:nvPr/>
        </p:nvSpPr>
        <p:spPr bwMode="auto">
          <a:xfrm>
            <a:off x="7029147" y="2594612"/>
            <a:ext cx="4548062" cy="11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defRPr/>
            </a:pPr>
            <a:r>
              <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任务一</a:t>
            </a:r>
            <a:r>
              <a:rPr kumimoji="0" lang="zh-CN" altLang="en-US" sz="2160" b="1" i="0" u="none" strike="noStrike" kern="0" cap="none" spc="0" normalizeH="0" baseline="0" noProof="0" dirty="0" smtClean="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lang="zh-CN" altLang="zh-CN"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某客户网络设备巡检</a:t>
            </a:r>
          </a:p>
          <a:p>
            <a:pPr marL="0" marR="0" lvl="0" indent="0" defTabSz="914400" eaLnBrk="1" fontAlgn="auto" latinLnBrk="0" hangingPunct="1">
              <a:lnSpc>
                <a:spcPct val="150000"/>
              </a:lnSpc>
              <a:spcBef>
                <a:spcPts val="750"/>
              </a:spcBef>
              <a:spcAft>
                <a:spcPts val="0"/>
              </a:spcAft>
              <a:buClrTx/>
              <a:buSzTx/>
              <a:buFontTx/>
              <a:buNone/>
              <a:defRPr/>
            </a:pPr>
            <a:endParaRPr kumimoji="0" lang="zh-CN" altLang="en-US" sz="2160" b="1" i="0" u="none" strike="noStrike" kern="0" cap="none" spc="0" normalizeH="0" baseline="0" noProof="0" dirty="0">
              <a:ln>
                <a:noFill/>
              </a:ln>
              <a:solidFill>
                <a:schemeClr val="accent6"/>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2" name="组合 41"/>
          <p:cNvGrpSpPr/>
          <p:nvPr/>
        </p:nvGrpSpPr>
        <p:grpSpPr>
          <a:xfrm>
            <a:off x="6372886" y="3452837"/>
            <a:ext cx="490830" cy="491823"/>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62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TextBox 67"/>
            <p:cNvSpPr txBox="1"/>
            <p:nvPr/>
          </p:nvSpPr>
          <p:spPr>
            <a:xfrm>
              <a:off x="4474113" y="801513"/>
              <a:ext cx="551736" cy="628000"/>
            </a:xfrm>
            <a:prstGeom prst="rect">
              <a:avLst/>
            </a:prstGeom>
            <a:noFill/>
          </p:spPr>
          <p:txBody>
            <a:bodyPr wrap="none" rtlCol="0">
              <a:spAutoFit/>
            </a:bodyPr>
            <a:lstStyle/>
            <a:p>
              <a:pPr marL="0" marR="0" lvl="1" indent="0" defTabSz="914400" eaLnBrk="1" fontAlgn="auto" latinLnBrk="0" hangingPunct="1">
                <a:lnSpc>
                  <a:spcPct val="100000"/>
                </a:lnSpc>
                <a:spcBef>
                  <a:spcPts val="0"/>
                </a:spcBef>
                <a:spcAft>
                  <a:spcPts val="0"/>
                </a:spcAft>
                <a:buClrTx/>
                <a:buSzTx/>
                <a:buFontTx/>
                <a:buNone/>
                <a:defRPr/>
              </a:pPr>
              <a:r>
                <a:rPr kumimoji="0" lang="en-US" altLang="zh-CN"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160" b="0" i="0" u="none" strike="noStrike" kern="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7040666" y="3344376"/>
            <a:ext cx="375732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spcBef>
                <a:spcPts val="750"/>
              </a:spcBef>
              <a:defRPr/>
            </a:pPr>
            <a:r>
              <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任务二</a:t>
            </a:r>
            <a:r>
              <a:rPr lang="zh-CN" altLang="en-US"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sz="2160" b="1" kern="0" dirty="0" smtClean="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撰写网络巡检报告</a:t>
            </a:r>
            <a:endParaRPr lang="zh-CN" altLang="en-US" sz="2160" b="1" kern="0"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2594823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926925" cy="434253"/>
          </a:xfrm>
        </p:spPr>
        <p:txBody>
          <a:bodyPr/>
          <a:lstStyle/>
          <a:p>
            <a:r>
              <a:rPr lang="zh-CN" altLang="en-US" dirty="0"/>
              <a:t>任务一</a:t>
            </a:r>
            <a:r>
              <a:rPr lang="zh-CN" altLang="en-US" dirty="0" smtClean="0"/>
              <a:t>：</a:t>
            </a:r>
            <a:r>
              <a:rPr lang="zh-CN" altLang="zh-CN" dirty="0" smtClean="0"/>
              <a:t>某客户网络设备巡检</a:t>
            </a:r>
            <a:endParaRPr lang="zh-CN" altLang="en-US" dirty="0"/>
          </a:p>
        </p:txBody>
      </p:sp>
      <p:sp>
        <p:nvSpPr>
          <p:cNvPr id="2" name="文本框 1"/>
          <p:cNvSpPr txBox="1"/>
          <p:nvPr/>
        </p:nvSpPr>
        <p:spPr>
          <a:xfrm>
            <a:off x="1537165" y="1394665"/>
            <a:ext cx="3392414"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材料准备</a:t>
            </a:r>
          </a:p>
        </p:txBody>
      </p:sp>
      <p:grpSp>
        <p:nvGrpSpPr>
          <p:cNvPr id="4097" name="组合 3"/>
          <p:cNvGrpSpPr/>
          <p:nvPr/>
        </p:nvGrpSpPr>
        <p:grpSpPr>
          <a:xfrm>
            <a:off x="931545" y="20828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3" name="组合 2"/>
          <p:cNvGrpSpPr/>
          <p:nvPr/>
        </p:nvGrpSpPr>
        <p:grpSpPr>
          <a:xfrm>
            <a:off x="3294975" y="4996044"/>
            <a:ext cx="7820660" cy="782320"/>
            <a:chOff x="396" y="5173"/>
            <a:chExt cx="12316" cy="1232"/>
          </a:xfrm>
        </p:grpSpPr>
        <p:cxnSp>
          <p:nvCxnSpPr>
            <p:cNvPr id="4"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grpSp>
        <p:nvGrpSpPr>
          <p:cNvPr id="31752" name="Group 332"/>
          <p:cNvGrpSpPr/>
          <p:nvPr/>
        </p:nvGrpSpPr>
        <p:grpSpPr>
          <a:xfrm>
            <a:off x="1537165" y="2291744"/>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4" name="Group 332">
            <a:extLst>
              <a:ext uri="{FF2B5EF4-FFF2-40B4-BE49-F238E27FC236}">
                <a16:creationId xmlns="" xmlns:a16="http://schemas.microsoft.com/office/drawing/2014/main" id="{D89EEBB1-7DDE-D6E5-F4D5-73678716DCE0}"/>
              </a:ext>
            </a:extLst>
          </p:cNvPr>
          <p:cNvGrpSpPr/>
          <p:nvPr/>
        </p:nvGrpSpPr>
        <p:grpSpPr>
          <a:xfrm>
            <a:off x="1554751" y="4472944"/>
            <a:ext cx="259244" cy="259815"/>
            <a:chOff x="4643438" y="2786064"/>
            <a:chExt cx="288476" cy="288476"/>
          </a:xfrm>
        </p:grpSpPr>
        <p:sp>
          <p:nvSpPr>
            <p:cNvPr id="15" name="Oval 326">
              <a:extLst>
                <a:ext uri="{FF2B5EF4-FFF2-40B4-BE49-F238E27FC236}">
                  <a16:creationId xmlns="" xmlns:a16="http://schemas.microsoft.com/office/drawing/2014/main" id="{1D5BA8E3-8A55-C4F3-D263-9F7A4FE8DD3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 xmlns:a16="http://schemas.microsoft.com/office/drawing/2014/main" id="{3072A458-6CAD-6AA0-7FF4-FFF9F3EB8F6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6" name="文本框 25">
            <a:extLst>
              <a:ext uri="{FF2B5EF4-FFF2-40B4-BE49-F238E27FC236}">
                <a16:creationId xmlns="" xmlns:a16="http://schemas.microsoft.com/office/drawing/2014/main" id="{2C37A149-90DA-BDFC-AB63-8B4320FD82E7}"/>
              </a:ext>
            </a:extLst>
          </p:cNvPr>
          <p:cNvSpPr txBox="1"/>
          <p:nvPr/>
        </p:nvSpPr>
        <p:spPr>
          <a:xfrm>
            <a:off x="1625868" y="3826188"/>
            <a:ext cx="3392414"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任务描述</a:t>
            </a:r>
          </a:p>
        </p:txBody>
      </p:sp>
      <p:sp>
        <p:nvSpPr>
          <p:cNvPr id="28" name="文本框 27">
            <a:extLst>
              <a:ext uri="{FF2B5EF4-FFF2-40B4-BE49-F238E27FC236}">
                <a16:creationId xmlns="" xmlns:a16="http://schemas.microsoft.com/office/drawing/2014/main" id="{218F50AD-B314-DFA1-BDB6-245823928FAC}"/>
              </a:ext>
            </a:extLst>
          </p:cNvPr>
          <p:cNvSpPr txBox="1"/>
          <p:nvPr/>
        </p:nvSpPr>
        <p:spPr>
          <a:xfrm>
            <a:off x="1898094" y="4372029"/>
            <a:ext cx="8327360" cy="1200329"/>
          </a:xfrm>
          <a:prstGeom prst="rect">
            <a:avLst/>
          </a:prstGeom>
          <a:noFill/>
        </p:spPr>
        <p:txBody>
          <a:bodyPr wrap="square">
            <a:spAutoFit/>
          </a:bodyPr>
          <a:lstStyle/>
          <a:p>
            <a:r>
              <a:rPr lang="zh-CN" altLang="zh-CN" sz="2400" dirty="0" smtClean="0"/>
              <a:t>某客户是公司的长期服务对象，购买了公司的维保服务。根据服务合同中的要求，公司每季度需要定期为该客户提供巡检服务。作为新人，小陈非常乐于参加</a:t>
            </a:r>
            <a:r>
              <a:rPr lang="zh-CN" altLang="en-US" sz="2400" dirty="0" smtClean="0"/>
              <a:t>本次</a:t>
            </a:r>
            <a:r>
              <a:rPr lang="zh-CN" altLang="zh-CN" sz="2400" dirty="0" smtClean="0"/>
              <a:t>巡检任务。</a:t>
            </a:r>
            <a:endParaRPr lang="zh-CN" altLang="zh-CN" sz="2400" dirty="0"/>
          </a:p>
        </p:txBody>
      </p:sp>
      <p:sp>
        <p:nvSpPr>
          <p:cNvPr id="19" name="Rectangle 2"/>
          <p:cNvSpPr>
            <a:spLocks noChangeArrowheads="1"/>
          </p:cNvSpPr>
          <p:nvPr/>
        </p:nvSpPr>
        <p:spPr bwMode="auto">
          <a:xfrm>
            <a:off x="1617782" y="2178260"/>
            <a:ext cx="7939456"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lang="zh-CN" altLang="zh-CN" sz="2400" dirty="0" smtClean="0"/>
              <a:t>在巡检前，</a:t>
            </a:r>
            <a:r>
              <a:rPr lang="zh-CN" altLang="en-US" sz="2400" dirty="0" smtClean="0"/>
              <a:t>某</a:t>
            </a:r>
            <a:r>
              <a:rPr lang="zh-CN" altLang="zh-CN" sz="2400" dirty="0" smtClean="0"/>
              <a:t>客户给出了巡检的设备清单，如下所示：</a:t>
            </a:r>
          </a:p>
        </p:txBody>
      </p:sp>
      <p:graphicFrame>
        <p:nvGraphicFramePr>
          <p:cNvPr id="20" name="表格 19"/>
          <p:cNvGraphicFramePr>
            <a:graphicFrameLocks noGrp="1"/>
          </p:cNvGraphicFramePr>
          <p:nvPr/>
        </p:nvGraphicFramePr>
        <p:xfrm>
          <a:off x="1662462" y="2655277"/>
          <a:ext cx="8128000" cy="896833"/>
        </p:xfrm>
        <a:graphic>
          <a:graphicData uri="http://schemas.openxmlformats.org/drawingml/2006/table">
            <a:tbl>
              <a:tblPr/>
              <a:tblGrid>
                <a:gridCol w="734918"/>
                <a:gridCol w="1219444"/>
                <a:gridCol w="734918"/>
                <a:gridCol w="1219444"/>
                <a:gridCol w="2264914"/>
                <a:gridCol w="1219444"/>
                <a:gridCol w="734918"/>
              </a:tblGrid>
              <a:tr h="357083">
                <a:tc>
                  <a:txBody>
                    <a:bodyPr/>
                    <a:lstStyle/>
                    <a:p>
                      <a:pPr>
                        <a:spcAft>
                          <a:spcPts val="0"/>
                        </a:spcAft>
                      </a:pPr>
                      <a:r>
                        <a:rPr lang="zh-CN" sz="1050" kern="100">
                          <a:latin typeface="Times New Roman"/>
                          <a:ea typeface="宋体"/>
                          <a:cs typeface="Times New Roman"/>
                        </a:rPr>
                        <a:t>编号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spcAft>
                          <a:spcPts val="0"/>
                        </a:spcAft>
                      </a:pPr>
                      <a:r>
                        <a:rPr lang="zh-CN" sz="1050" kern="100">
                          <a:latin typeface="Times New Roman"/>
                          <a:ea typeface="宋体"/>
                          <a:cs typeface="Times New Roman"/>
                        </a:rPr>
                        <a:t>产品类型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spcAft>
                          <a:spcPts val="0"/>
                        </a:spcAft>
                      </a:pPr>
                      <a:r>
                        <a:rPr lang="zh-CN" sz="1050" kern="100">
                          <a:latin typeface="Times New Roman"/>
                          <a:ea typeface="宋体"/>
                          <a:cs typeface="Times New Roman"/>
                        </a:rPr>
                        <a:t>品牌</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spcAft>
                          <a:spcPts val="0"/>
                        </a:spcAft>
                      </a:pPr>
                      <a:r>
                        <a:rPr lang="zh-CN" sz="1050" kern="100">
                          <a:latin typeface="Times New Roman"/>
                          <a:ea typeface="宋体"/>
                          <a:cs typeface="Times New Roman"/>
                        </a:rPr>
                        <a:t>品名型号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spcAft>
                          <a:spcPts val="0"/>
                        </a:spcAft>
                      </a:pPr>
                      <a:r>
                        <a:rPr lang="zh-CN" sz="1050" kern="100">
                          <a:latin typeface="Times New Roman"/>
                          <a:ea typeface="宋体"/>
                          <a:cs typeface="Times New Roman"/>
                        </a:rPr>
                        <a:t>设备名称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spcAft>
                          <a:spcPts val="0"/>
                        </a:spcAft>
                      </a:pPr>
                      <a:r>
                        <a:rPr lang="zh-CN" sz="1050" kern="100">
                          <a:latin typeface="Times New Roman"/>
                          <a:ea typeface="宋体"/>
                          <a:cs typeface="Times New Roman"/>
                        </a:rPr>
                        <a:t>管理地址</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spcAft>
                          <a:spcPts val="0"/>
                        </a:spcAft>
                      </a:pPr>
                      <a:r>
                        <a:rPr lang="zh-CN" sz="1050" kern="100">
                          <a:latin typeface="Times New Roman"/>
                          <a:ea typeface="宋体"/>
                          <a:cs typeface="Times New Roman"/>
                        </a:rPr>
                        <a:t>备注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269875">
                <a:tc>
                  <a:txBody>
                    <a:bodyPr/>
                    <a:lstStyle/>
                    <a:p>
                      <a:pPr>
                        <a:spcAft>
                          <a:spcPts val="0"/>
                        </a:spcAft>
                      </a:pPr>
                      <a:r>
                        <a:rPr lang="en-US" sz="1050" kern="100">
                          <a:latin typeface="Times New Roman"/>
                          <a:ea typeface="宋体"/>
                          <a:cs typeface="Times New Roman"/>
                        </a:rPr>
                        <a:t>1</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1050" kern="100">
                          <a:latin typeface="Times New Roman"/>
                          <a:ea typeface="宋体"/>
                          <a:cs typeface="Times New Roman"/>
                        </a:rPr>
                        <a:t>交换机</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1050" kern="100">
                          <a:latin typeface="Times New Roman"/>
                          <a:ea typeface="宋体"/>
                          <a:cs typeface="Times New Roman"/>
                        </a:rPr>
                        <a:t>华为</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50" kern="100">
                          <a:latin typeface="Times New Roman"/>
                          <a:ea typeface="宋体"/>
                          <a:cs typeface="Times New Roman"/>
                        </a:rPr>
                        <a:t>S7706</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50" kern="100">
                          <a:latin typeface="Times New Roman"/>
                          <a:ea typeface="宋体"/>
                          <a:cs typeface="Times New Roman"/>
                        </a:rPr>
                        <a:t>XXXB -COR-SW01</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50" kern="100" dirty="0" smtClean="0">
                          <a:latin typeface="Times New Roman"/>
                          <a:ea typeface="宋体"/>
                          <a:cs typeface="Times New Roman"/>
                        </a:rPr>
                        <a:t>10.10.0.3</a:t>
                      </a:r>
                      <a:endParaRPr lang="zh-CN" sz="105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875">
                <a:tc>
                  <a:txBody>
                    <a:bodyPr/>
                    <a:lstStyle/>
                    <a:p>
                      <a:pPr>
                        <a:spcAft>
                          <a:spcPts val="0"/>
                        </a:spcAft>
                      </a:pPr>
                      <a:r>
                        <a:rPr lang="en-US" sz="1050" kern="100">
                          <a:latin typeface="Times New Roman"/>
                          <a:ea typeface="宋体"/>
                          <a:cs typeface="Times New Roman"/>
                        </a:rPr>
                        <a:t>2</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1050" kern="100">
                          <a:latin typeface="Times New Roman"/>
                          <a:ea typeface="宋体"/>
                          <a:cs typeface="Times New Roman"/>
                        </a:rPr>
                        <a:t>交换机</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1050" kern="100">
                          <a:latin typeface="Times New Roman"/>
                          <a:ea typeface="宋体"/>
                          <a:cs typeface="Times New Roman"/>
                        </a:rPr>
                        <a:t>华为</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50" kern="100">
                          <a:latin typeface="Times New Roman"/>
                          <a:ea typeface="宋体"/>
                          <a:cs typeface="Times New Roman"/>
                        </a:rPr>
                        <a:t>S7706</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50" kern="100">
                          <a:latin typeface="Times New Roman"/>
                          <a:ea typeface="宋体"/>
                          <a:cs typeface="Times New Roman"/>
                        </a:rPr>
                        <a:t>XXXB -COR-SW02</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50" kern="100" dirty="0" smtClean="0">
                          <a:latin typeface="Times New Roman"/>
                          <a:ea typeface="宋体"/>
                          <a:cs typeface="Times New Roman"/>
                        </a:rPr>
                        <a:t>10.10.0.4</a:t>
                      </a:r>
                      <a:endParaRPr lang="zh-CN" sz="105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05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822263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413048" cy="434253"/>
          </a:xfrm>
        </p:spPr>
        <p:txBody>
          <a:bodyPr/>
          <a:lstStyle/>
          <a:p>
            <a:r>
              <a:rPr lang="zh-CN" altLang="en-US" dirty="0" smtClean="0"/>
              <a:t>任务一：</a:t>
            </a:r>
            <a:r>
              <a:rPr lang="zh-CN" altLang="zh-CN" dirty="0" smtClean="0"/>
              <a:t>某客户网络设备巡检</a:t>
            </a:r>
            <a:endParaRPr lang="zh-CN" altLang="en-US" dirty="0"/>
          </a:p>
        </p:txBody>
      </p:sp>
      <p:sp>
        <p:nvSpPr>
          <p:cNvPr id="331" name="Rectangle 330"/>
          <p:cNvSpPr/>
          <p:nvPr/>
        </p:nvSpPr>
        <p:spPr>
          <a:xfrm>
            <a:off x="1442486" y="1674348"/>
            <a:ext cx="9046736" cy="4087273"/>
          </a:xfrm>
          <a:prstGeom prst="rect">
            <a:avLst/>
          </a:prstGeom>
        </p:spPr>
        <p:txBody>
          <a:bodyPr wrap="square">
            <a:spAutoFit/>
          </a:bodyPr>
          <a:lstStyle/>
          <a:p>
            <a:r>
              <a:rPr lang="zh-CN" altLang="zh-CN" sz="2000" dirty="0" smtClean="0"/>
              <a:t>步骤1：确定巡检内容。经过项目经理与客户的沟通协商，确定此次巡检的主要任务包括：</a:t>
            </a:r>
          </a:p>
          <a:p>
            <a:r>
              <a:rPr lang="zh-CN" altLang="zh-CN" dirty="0" smtClean="0"/>
              <a:t>①环境巡检</a:t>
            </a:r>
          </a:p>
          <a:p>
            <a:r>
              <a:rPr lang="zh-CN" altLang="zh-CN" dirty="0" smtClean="0"/>
              <a:t>②配置信息检查</a:t>
            </a:r>
          </a:p>
          <a:p>
            <a:r>
              <a:rPr lang="zh-CN" altLang="zh-CN" dirty="0" smtClean="0"/>
              <a:t>③运行状态检查：cpu，内存状态检查，网络端口状态检查，日志检查等</a:t>
            </a:r>
          </a:p>
          <a:p>
            <a:r>
              <a:rPr lang="zh-CN" altLang="zh-CN" dirty="0" smtClean="0"/>
              <a:t>④网络设备软件版本信息</a:t>
            </a:r>
          </a:p>
          <a:p>
            <a:r>
              <a:rPr lang="zh-CN" altLang="zh-CN" dirty="0" smtClean="0"/>
              <a:t>⑤设备持续运行时间</a:t>
            </a:r>
          </a:p>
          <a:p>
            <a:r>
              <a:rPr lang="zh-CN" altLang="zh-CN" dirty="0" smtClean="0"/>
              <a:t>⑥设备模块运行状态</a:t>
            </a:r>
          </a:p>
          <a:p>
            <a:r>
              <a:rPr lang="zh-CN" altLang="zh-CN" dirty="0" smtClean="0"/>
              <a:t>⑦设备风扇及电源状况</a:t>
            </a:r>
          </a:p>
          <a:p>
            <a:r>
              <a:rPr lang="zh-CN" altLang="zh-CN" dirty="0" smtClean="0"/>
              <a:t>⑧设备运行机箱温度</a:t>
            </a:r>
          </a:p>
          <a:p>
            <a:r>
              <a:rPr lang="zh-CN" altLang="zh-CN" dirty="0" smtClean="0"/>
              <a:t>⑨设备表面清洁</a:t>
            </a:r>
          </a:p>
          <a:p>
            <a:pPr lvl="0" defTabSz="685165">
              <a:lnSpc>
                <a:spcPct val="120000"/>
              </a:lnSpc>
              <a:defRPr/>
            </a:pP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lvl="0" defTabSz="685165">
              <a:lnSpc>
                <a:spcPct val="120000"/>
              </a:lnSpc>
              <a:defRPr/>
            </a:pP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2" name="Group 332"/>
          <p:cNvGrpSpPr/>
          <p:nvPr/>
        </p:nvGrpSpPr>
        <p:grpSpPr>
          <a:xfrm>
            <a:off x="1013090" y="1735869"/>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4" name="Group 332"/>
          <p:cNvGrpSpPr/>
          <p:nvPr/>
        </p:nvGrpSpPr>
        <p:grpSpPr>
          <a:xfrm>
            <a:off x="1036538" y="4968499"/>
            <a:ext cx="259244" cy="259815"/>
            <a:chOff x="4643438" y="2786064"/>
            <a:chExt cx="288476" cy="288476"/>
          </a:xfrm>
        </p:grpSpPr>
        <p:sp>
          <p:nvSpPr>
            <p:cNvPr id="1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19" name="矩形 18"/>
          <p:cNvSpPr/>
          <p:nvPr/>
        </p:nvSpPr>
        <p:spPr>
          <a:xfrm>
            <a:off x="1396221" y="4904758"/>
            <a:ext cx="8917155" cy="830997"/>
          </a:xfrm>
          <a:prstGeom prst="rect">
            <a:avLst/>
          </a:prstGeom>
        </p:spPr>
        <p:txBody>
          <a:bodyPr wrap="square">
            <a:spAutoFit/>
          </a:bodyPr>
          <a:lstStyle/>
          <a:p>
            <a:pPr lvl="0">
              <a:lnSpc>
                <a:spcPct val="120000"/>
              </a:lnSpc>
              <a:defRPr/>
            </a:pPr>
            <a:r>
              <a:rPr lang="zh-CN" altLang="zh-CN" sz="2000" dirty="0" smtClean="0"/>
              <a:t>步骤2：小陈跟客户打电话约好上门服务的时间，带着必要的巡检装备，来到了客户现场。根据巡检规范进行巡检工作。</a:t>
            </a:r>
            <a:endParaRPr lang="en-US" altLang="zh-CN" sz="2000" dirty="0" smtClean="0"/>
          </a:p>
        </p:txBody>
      </p:sp>
      <p:sp>
        <p:nvSpPr>
          <p:cNvPr id="22" name="文本框 1"/>
          <p:cNvSpPr txBox="1"/>
          <p:nvPr/>
        </p:nvSpPr>
        <p:spPr>
          <a:xfrm>
            <a:off x="1634966" y="1074695"/>
            <a:ext cx="7885241" cy="500832"/>
          </a:xfrm>
          <a:prstGeom prst="rect">
            <a:avLst/>
          </a:prstGeom>
          <a:noFill/>
        </p:spPr>
        <p:txBody>
          <a:bodyPr wrap="square" tIns="42254" bIns="42254" rtlCol="0">
            <a:spAutoFit/>
          </a:bodyPr>
          <a:lstStyle/>
          <a:p>
            <a:pPr lvl="0" algn="ctr"/>
            <a:r>
              <a:rPr lang="zh-CN" altLang="en-US" sz="2700" b="1" dirty="0" smtClean="0">
                <a:solidFill>
                  <a:schemeClr val="accent1"/>
                </a:solidFill>
                <a:latin typeface="微软雅黑" panose="020B0503020204020204" pitchFamily="34" charset="-122"/>
                <a:ea typeface="微软雅黑" panose="020B0503020204020204" pitchFamily="34" charset="-122"/>
              </a:rPr>
              <a:t>任务实施</a:t>
            </a:r>
            <a:endParaRPr lang="zh-CN" altLang="zh-CN" sz="2700" b="1" dirty="0" smtClean="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413048" cy="434253"/>
          </a:xfrm>
        </p:spPr>
        <p:txBody>
          <a:bodyPr/>
          <a:lstStyle/>
          <a:p>
            <a:r>
              <a:rPr lang="zh-CN" altLang="en-US" dirty="0" smtClean="0"/>
              <a:t>任务一：</a:t>
            </a:r>
            <a:r>
              <a:rPr lang="zh-CN" altLang="zh-CN" dirty="0" smtClean="0"/>
              <a:t>某客户网络设备巡检</a:t>
            </a:r>
            <a:endParaRPr lang="zh-CN" altLang="en-US" dirty="0"/>
          </a:p>
        </p:txBody>
      </p:sp>
      <p:grpSp>
        <p:nvGrpSpPr>
          <p:cNvPr id="3"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22" name="文本框 1"/>
          <p:cNvSpPr txBox="1"/>
          <p:nvPr/>
        </p:nvSpPr>
        <p:spPr>
          <a:xfrm>
            <a:off x="1626174" y="1241749"/>
            <a:ext cx="7885241" cy="500832"/>
          </a:xfrm>
          <a:prstGeom prst="rect">
            <a:avLst/>
          </a:prstGeom>
          <a:noFill/>
        </p:spPr>
        <p:txBody>
          <a:bodyPr wrap="square" tIns="42254" bIns="42254" rtlCol="0">
            <a:spAutoFit/>
          </a:bodyPr>
          <a:lstStyle/>
          <a:p>
            <a:pPr lvl="0" algn="ctr"/>
            <a:r>
              <a:rPr lang="zh-CN" altLang="en-US" sz="2700" b="1" dirty="0" smtClean="0">
                <a:solidFill>
                  <a:schemeClr val="accent1"/>
                </a:solidFill>
                <a:latin typeface="微软雅黑" panose="020B0503020204020204" pitchFamily="34" charset="-122"/>
                <a:ea typeface="微软雅黑" panose="020B0503020204020204" pitchFamily="34" charset="-122"/>
              </a:rPr>
              <a:t>任务总结</a:t>
            </a:r>
            <a:endParaRPr lang="zh-CN" altLang="zh-CN" sz="2700" b="1" dirty="0" smtClean="0">
              <a:solidFill>
                <a:schemeClr val="accent1"/>
              </a:solidFill>
              <a:latin typeface="微软雅黑" panose="020B0503020204020204" pitchFamily="34" charset="-122"/>
              <a:ea typeface="微软雅黑" panose="020B0503020204020204" pitchFamily="34" charset="-122"/>
            </a:endParaRPr>
          </a:p>
        </p:txBody>
      </p:sp>
      <p:sp>
        <p:nvSpPr>
          <p:cNvPr id="100353" name="Rectangle 1"/>
          <p:cNvSpPr>
            <a:spLocks noChangeArrowheads="1"/>
          </p:cNvSpPr>
          <p:nvPr/>
        </p:nvSpPr>
        <p:spPr bwMode="auto">
          <a:xfrm>
            <a:off x="1021391" y="2044847"/>
            <a:ext cx="10171219"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50000"/>
              </a:lnSpc>
              <a:spcBef>
                <a:spcPct val="0"/>
              </a:spcBef>
              <a:spcAft>
                <a:spcPct val="0"/>
              </a:spcAft>
              <a:buClrTx/>
              <a:buSzTx/>
              <a:buFontTx/>
              <a:buNone/>
              <a:tabLst/>
            </a:pPr>
            <a:r>
              <a:rPr lang="en-US" altLang="zh-CN" sz="2400" dirty="0" smtClean="0"/>
              <a:t>    </a:t>
            </a:r>
            <a:r>
              <a:rPr lang="zh-CN" altLang="zh-CN" sz="2400" dirty="0" smtClean="0"/>
              <a:t>巡检工作是一件看似简单却又并不简单的工作</a:t>
            </a:r>
            <a:r>
              <a:rPr lang="zh-CN" altLang="en-US" sz="2400" dirty="0" smtClean="0"/>
              <a:t>，</a:t>
            </a:r>
            <a:r>
              <a:rPr lang="zh-CN" altLang="zh-CN" sz="2400" dirty="0" smtClean="0"/>
              <a:t>既包含了硬件环境的检查也包含了软件环境的检查，即考验了技术能力又锻炼了巡检工程师与客户打交道的能力，是一件对综合素质要求较高的任务。小陈通过这次的巡检工作，对网络运维工作有了更加深入的认识。</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926925" cy="434253"/>
          </a:xfrm>
        </p:spPr>
        <p:txBody>
          <a:bodyPr/>
          <a:lstStyle/>
          <a:p>
            <a:r>
              <a:rPr lang="zh-CN" altLang="en-US" dirty="0"/>
              <a:t>任务二</a:t>
            </a:r>
            <a:r>
              <a:rPr lang="zh-CN" altLang="en-US" dirty="0" smtClean="0"/>
              <a:t>：</a:t>
            </a:r>
            <a:r>
              <a:rPr lang="zh-CN" altLang="zh-CN" dirty="0" smtClean="0"/>
              <a:t>撰写网络巡检报告</a:t>
            </a:r>
            <a:endParaRPr lang="zh-CN" altLang="en-US" dirty="0"/>
          </a:p>
        </p:txBody>
      </p:sp>
      <p:sp>
        <p:nvSpPr>
          <p:cNvPr id="2" name="文本框 1"/>
          <p:cNvSpPr txBox="1"/>
          <p:nvPr/>
        </p:nvSpPr>
        <p:spPr>
          <a:xfrm>
            <a:off x="1537165" y="1271577"/>
            <a:ext cx="3392414"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材料准备</a:t>
            </a:r>
          </a:p>
        </p:txBody>
      </p:sp>
      <p:grpSp>
        <p:nvGrpSpPr>
          <p:cNvPr id="4097" name="组合 3"/>
          <p:cNvGrpSpPr/>
          <p:nvPr/>
        </p:nvGrpSpPr>
        <p:grpSpPr>
          <a:xfrm>
            <a:off x="931545" y="20828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3" name="组合 2"/>
          <p:cNvGrpSpPr/>
          <p:nvPr/>
        </p:nvGrpSpPr>
        <p:grpSpPr>
          <a:xfrm>
            <a:off x="3294975" y="4996044"/>
            <a:ext cx="7820660" cy="782320"/>
            <a:chOff x="396" y="5173"/>
            <a:chExt cx="12316" cy="1232"/>
          </a:xfrm>
        </p:grpSpPr>
        <p:cxnSp>
          <p:nvCxnSpPr>
            <p:cNvPr id="4"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grpSp>
        <p:nvGrpSpPr>
          <p:cNvPr id="31752" name="Group 332"/>
          <p:cNvGrpSpPr/>
          <p:nvPr/>
        </p:nvGrpSpPr>
        <p:grpSpPr>
          <a:xfrm>
            <a:off x="1537165" y="2265368"/>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4" name="Group 332">
            <a:extLst>
              <a:ext uri="{FF2B5EF4-FFF2-40B4-BE49-F238E27FC236}">
                <a16:creationId xmlns="" xmlns:a16="http://schemas.microsoft.com/office/drawing/2014/main" id="{D89EEBB1-7DDE-D6E5-F4D5-73678716DCE0}"/>
              </a:ext>
            </a:extLst>
          </p:cNvPr>
          <p:cNvGrpSpPr/>
          <p:nvPr/>
        </p:nvGrpSpPr>
        <p:grpSpPr>
          <a:xfrm>
            <a:off x="1537165" y="4209191"/>
            <a:ext cx="259244" cy="259815"/>
            <a:chOff x="4643438" y="2786064"/>
            <a:chExt cx="288476" cy="288476"/>
          </a:xfrm>
        </p:grpSpPr>
        <p:sp>
          <p:nvSpPr>
            <p:cNvPr id="15" name="Oval 326">
              <a:extLst>
                <a:ext uri="{FF2B5EF4-FFF2-40B4-BE49-F238E27FC236}">
                  <a16:creationId xmlns="" xmlns:a16="http://schemas.microsoft.com/office/drawing/2014/main" id="{1D5BA8E3-8A55-C4F3-D263-9F7A4FE8DD3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 xmlns:a16="http://schemas.microsoft.com/office/drawing/2014/main" id="{3072A458-6CAD-6AA0-7FF4-FFF9F3EB8F6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6" name="文本框 25">
            <a:extLst>
              <a:ext uri="{FF2B5EF4-FFF2-40B4-BE49-F238E27FC236}">
                <a16:creationId xmlns="" xmlns:a16="http://schemas.microsoft.com/office/drawing/2014/main" id="{2C37A149-90DA-BDFC-AB63-8B4320FD82E7}"/>
              </a:ext>
            </a:extLst>
          </p:cNvPr>
          <p:cNvSpPr txBox="1"/>
          <p:nvPr/>
        </p:nvSpPr>
        <p:spPr>
          <a:xfrm>
            <a:off x="1573116" y="3395380"/>
            <a:ext cx="3392414" cy="499110"/>
          </a:xfrm>
          <a:prstGeom prst="rect">
            <a:avLst/>
          </a:prstGeom>
          <a:noFill/>
        </p:spPr>
        <p:txBody>
          <a:bodyPr wrap="square" tIns="42254" bIns="42254" rtlCol="0">
            <a:spAutoFit/>
          </a:bodyPr>
          <a:lstStyle/>
          <a:p>
            <a:pPr algn="ctr"/>
            <a:r>
              <a:rPr lang="zh-CN" altLang="en-US" sz="2700" b="1" dirty="0">
                <a:solidFill>
                  <a:schemeClr val="accent1"/>
                </a:solidFill>
                <a:latin typeface="微软雅黑" panose="020B0503020204020204" pitchFamily="34" charset="-122"/>
                <a:ea typeface="微软雅黑" panose="020B0503020204020204" pitchFamily="34" charset="-122"/>
              </a:rPr>
              <a:t>任务描述</a:t>
            </a:r>
          </a:p>
        </p:txBody>
      </p:sp>
      <p:sp>
        <p:nvSpPr>
          <p:cNvPr id="28" name="文本框 27">
            <a:extLst>
              <a:ext uri="{FF2B5EF4-FFF2-40B4-BE49-F238E27FC236}">
                <a16:creationId xmlns="" xmlns:a16="http://schemas.microsoft.com/office/drawing/2014/main" id="{218F50AD-B314-DFA1-BDB6-245823928FAC}"/>
              </a:ext>
            </a:extLst>
          </p:cNvPr>
          <p:cNvSpPr txBox="1"/>
          <p:nvPr/>
        </p:nvSpPr>
        <p:spPr>
          <a:xfrm>
            <a:off x="2144297" y="4134643"/>
            <a:ext cx="7667918" cy="1569660"/>
          </a:xfrm>
          <a:prstGeom prst="rect">
            <a:avLst/>
          </a:prstGeom>
          <a:noFill/>
        </p:spPr>
        <p:txBody>
          <a:bodyPr wrap="square">
            <a:spAutoFit/>
          </a:bodyPr>
          <a:lstStyle/>
          <a:p>
            <a:r>
              <a:rPr lang="zh-CN" altLang="zh-CN" sz="2400" dirty="0" smtClean="0"/>
              <a:t>小陈完成了对客户网络的现场软硬件运行情况采集后，现在开始撰写巡检报告。巡检的每台设备都要单独列表检查，结合收集的信息，然后将检查的结果进行分析并编写巡检报告。</a:t>
            </a:r>
            <a:endParaRPr lang="zh-CN" altLang="zh-CN" sz="2400" dirty="0"/>
          </a:p>
        </p:txBody>
      </p:sp>
      <p:sp>
        <p:nvSpPr>
          <p:cNvPr id="6146" name="Rectangle 2"/>
          <p:cNvSpPr>
            <a:spLocks noChangeArrowheads="1"/>
          </p:cNvSpPr>
          <p:nvPr/>
        </p:nvSpPr>
        <p:spPr bwMode="auto">
          <a:xfrm>
            <a:off x="1863969" y="2178260"/>
            <a:ext cx="45720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66700" fontAlgn="base">
              <a:spcBef>
                <a:spcPct val="0"/>
              </a:spcBef>
              <a:spcAft>
                <a:spcPct val="0"/>
              </a:spcAft>
            </a:pPr>
            <a:r>
              <a:rPr lang="zh-CN" altLang="zh-CN" sz="2400" dirty="0" smtClean="0"/>
              <a:t>巡检报告模板</a:t>
            </a:r>
            <a:endParaRPr kumimoji="0" 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0784225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382903" cy="434253"/>
          </a:xfrm>
        </p:spPr>
        <p:txBody>
          <a:bodyPr/>
          <a:lstStyle/>
          <a:p>
            <a:r>
              <a:rPr lang="zh-CN" altLang="en-US" dirty="0"/>
              <a:t>任务二</a:t>
            </a:r>
            <a:r>
              <a:rPr lang="zh-CN" altLang="en-US" dirty="0" smtClean="0"/>
              <a:t>：</a:t>
            </a:r>
            <a:r>
              <a:rPr lang="zh-CN" altLang="zh-CN" dirty="0" smtClean="0"/>
              <a:t>撰写网络巡检报告</a:t>
            </a:r>
            <a:endParaRPr lang="zh-CN" altLang="en-US" dirty="0"/>
          </a:p>
        </p:txBody>
      </p:sp>
      <p:sp>
        <p:nvSpPr>
          <p:cNvPr id="2" name="文本框 1"/>
          <p:cNvSpPr txBox="1"/>
          <p:nvPr/>
        </p:nvSpPr>
        <p:spPr>
          <a:xfrm>
            <a:off x="1943806" y="1293444"/>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任务实施</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grpSp>
        <p:nvGrpSpPr>
          <p:cNvPr id="4097" name="组合 3"/>
          <p:cNvGrpSpPr/>
          <p:nvPr/>
        </p:nvGrpSpPr>
        <p:grpSpPr>
          <a:xfrm>
            <a:off x="931545" y="20828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3" name="组合 2"/>
          <p:cNvGrpSpPr/>
          <p:nvPr/>
        </p:nvGrpSpPr>
        <p:grpSpPr>
          <a:xfrm>
            <a:off x="3294975" y="4996044"/>
            <a:ext cx="7820660" cy="782320"/>
            <a:chOff x="396" y="5173"/>
            <a:chExt cx="12316" cy="1232"/>
          </a:xfrm>
        </p:grpSpPr>
        <p:cxnSp>
          <p:nvCxnSpPr>
            <p:cNvPr id="4"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sp>
        <p:nvSpPr>
          <p:cNvPr id="11" name="Rectangle 330"/>
          <p:cNvSpPr/>
          <p:nvPr/>
        </p:nvSpPr>
        <p:spPr>
          <a:xfrm>
            <a:off x="1477656" y="1832610"/>
            <a:ext cx="9046736" cy="461665"/>
          </a:xfrm>
          <a:prstGeom prst="rect">
            <a:avLst/>
          </a:prstGeom>
        </p:spPr>
        <p:txBody>
          <a:bodyPr wrap="square">
            <a:spAutoFit/>
          </a:bodyPr>
          <a:lstStyle/>
          <a:p>
            <a:r>
              <a:rPr lang="zh-CN" altLang="zh-CN" sz="2400" dirty="0" smtClean="0"/>
              <a:t>步骤1：撰写巡检报告封面</a:t>
            </a:r>
            <a:endParaRPr lang="zh-CN"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12" name="Group 332"/>
          <p:cNvGrpSpPr/>
          <p:nvPr/>
        </p:nvGrpSpPr>
        <p:grpSpPr>
          <a:xfrm>
            <a:off x="1013090" y="1982045"/>
            <a:ext cx="259244" cy="259815"/>
            <a:chOff x="4643438" y="2786064"/>
            <a:chExt cx="288476" cy="288476"/>
          </a:xfrm>
        </p:grpSpPr>
        <p:sp>
          <p:nvSpPr>
            <p:cNvPr id="13"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4"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5" name="Group 332"/>
          <p:cNvGrpSpPr/>
          <p:nvPr/>
        </p:nvGrpSpPr>
        <p:grpSpPr>
          <a:xfrm>
            <a:off x="1009377" y="2762239"/>
            <a:ext cx="259244" cy="259815"/>
            <a:chOff x="4643438" y="2786064"/>
            <a:chExt cx="288476" cy="288476"/>
          </a:xfrm>
        </p:grpSpPr>
        <p:sp>
          <p:nvSpPr>
            <p:cNvPr id="16"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7"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5121" name="Rectangle 1"/>
          <p:cNvSpPr>
            <a:spLocks noChangeArrowheads="1"/>
          </p:cNvSpPr>
          <p:nvPr/>
        </p:nvSpPr>
        <p:spPr bwMode="auto">
          <a:xfrm>
            <a:off x="1174338" y="2660356"/>
            <a:ext cx="3385863"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indent="266700" fontAlgn="base">
              <a:lnSpc>
                <a:spcPct val="100000"/>
              </a:lnSpc>
              <a:spcBef>
                <a:spcPct val="0"/>
              </a:spcBef>
              <a:spcAft>
                <a:spcPct val="0"/>
              </a:spcAft>
              <a:buClrTx/>
              <a:buSzTx/>
              <a:buFontTx/>
              <a:buNone/>
              <a:tabLst/>
            </a:pPr>
            <a:r>
              <a:rPr lang="zh-CN" altLang="zh-CN" sz="2400" dirty="0" smtClean="0"/>
              <a:t>步骤2：填写文档信息</a:t>
            </a:r>
          </a:p>
        </p:txBody>
      </p:sp>
      <p:sp>
        <p:nvSpPr>
          <p:cNvPr id="5122" name="Rectangle 2"/>
          <p:cNvSpPr>
            <a:spLocks noChangeArrowheads="1"/>
          </p:cNvSpPr>
          <p:nvPr/>
        </p:nvSpPr>
        <p:spPr bwMode="auto">
          <a:xfrm>
            <a:off x="1158844" y="3419976"/>
            <a:ext cx="400141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266700" fontAlgn="base">
              <a:spcBef>
                <a:spcPct val="0"/>
              </a:spcBef>
              <a:spcAft>
                <a:spcPct val="0"/>
              </a:spcAft>
            </a:pPr>
            <a:r>
              <a:rPr lang="zh-CN" altLang="zh-CN" sz="2400" dirty="0" smtClean="0"/>
              <a:t>步骤3：撰写巡检报告正文</a:t>
            </a:r>
          </a:p>
        </p:txBody>
      </p:sp>
      <p:grpSp>
        <p:nvGrpSpPr>
          <p:cNvPr id="20" name="Group 332"/>
          <p:cNvGrpSpPr/>
          <p:nvPr/>
        </p:nvGrpSpPr>
        <p:grpSpPr>
          <a:xfrm>
            <a:off x="1025975" y="3512167"/>
            <a:ext cx="259244" cy="259815"/>
            <a:chOff x="4643438" y="2786064"/>
            <a:chExt cx="288476" cy="288476"/>
          </a:xfrm>
        </p:grpSpPr>
        <p:sp>
          <p:nvSpPr>
            <p:cNvPr id="21"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2"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282375760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83" y="365203"/>
            <a:ext cx="5382903" cy="434253"/>
          </a:xfrm>
        </p:spPr>
        <p:txBody>
          <a:bodyPr/>
          <a:lstStyle/>
          <a:p>
            <a:r>
              <a:rPr lang="zh-CN" altLang="en-US" dirty="0"/>
              <a:t>任务二</a:t>
            </a:r>
            <a:r>
              <a:rPr lang="zh-CN" altLang="en-US" dirty="0" smtClean="0"/>
              <a:t>：</a:t>
            </a:r>
            <a:r>
              <a:rPr lang="zh-CN" altLang="zh-CN" dirty="0" smtClean="0"/>
              <a:t>撰写网络巡检报告</a:t>
            </a:r>
            <a:endParaRPr lang="zh-CN" altLang="en-US" dirty="0"/>
          </a:p>
        </p:txBody>
      </p:sp>
      <p:sp>
        <p:nvSpPr>
          <p:cNvPr id="2" name="文本框 1"/>
          <p:cNvSpPr txBox="1"/>
          <p:nvPr/>
        </p:nvSpPr>
        <p:spPr>
          <a:xfrm>
            <a:off x="1246688" y="1266285"/>
            <a:ext cx="8168916"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任务总结</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3"/>
          <p:cNvGrpSpPr/>
          <p:nvPr/>
        </p:nvGrpSpPr>
        <p:grpSpPr>
          <a:xfrm>
            <a:off x="931545" y="20828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grpSp>
        <p:nvGrpSpPr>
          <p:cNvPr id="6" name="组合 2"/>
          <p:cNvGrpSpPr/>
          <p:nvPr/>
        </p:nvGrpSpPr>
        <p:grpSpPr>
          <a:xfrm>
            <a:off x="3294975" y="4996044"/>
            <a:ext cx="7820660" cy="782320"/>
            <a:chOff x="396" y="5173"/>
            <a:chExt cx="12316" cy="1232"/>
          </a:xfrm>
        </p:grpSpPr>
        <p:cxnSp>
          <p:nvCxnSpPr>
            <p:cNvPr id="4" name="Line0"/>
            <p:cNvCxnSpPr/>
            <p:nvPr/>
          </p:nvCxnSpPr>
          <p:spPr>
            <a:xfrm>
              <a:off x="396" y="6307"/>
              <a:ext cx="11793" cy="0"/>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
          <p:nvSpPr>
            <p:cNvPr id="3106" name="Freeform0"/>
            <p:cNvSpPr>
              <a:spLocks noEditPoints="1"/>
            </p:cNvSpPr>
            <p:nvPr/>
          </p:nvSpPr>
          <p:spPr>
            <a:xfrm>
              <a:off x="11622" y="5173"/>
              <a:ext cx="1090" cy="1233"/>
            </a:xfrm>
            <a:custGeom>
              <a:avLst/>
              <a:gdLst/>
              <a:ahLst/>
              <a:cxnLst>
                <a:cxn ang="0">
                  <a:pos x="390427" y="576779"/>
                </a:cxn>
                <a:cxn ang="0">
                  <a:pos x="501978" y="429924"/>
                </a:cxn>
                <a:cxn ang="0">
                  <a:pos x="692384" y="108545"/>
                </a:cxn>
                <a:cxn ang="0">
                  <a:pos x="665457" y="78748"/>
                </a:cxn>
                <a:cxn ang="0">
                  <a:pos x="532751" y="78748"/>
                </a:cxn>
                <a:cxn ang="0">
                  <a:pos x="346192" y="0"/>
                </a:cxn>
                <a:cxn ang="0">
                  <a:pos x="159632" y="78748"/>
                </a:cxn>
                <a:cxn ang="0">
                  <a:pos x="26926" y="78748"/>
                </a:cxn>
                <a:cxn ang="0">
                  <a:pos x="0" y="108545"/>
                </a:cxn>
                <a:cxn ang="0">
                  <a:pos x="188482" y="429924"/>
                </a:cxn>
                <a:cxn ang="0">
                  <a:pos x="300033" y="576779"/>
                </a:cxn>
                <a:cxn ang="0">
                  <a:pos x="300033" y="632116"/>
                </a:cxn>
                <a:cxn ang="0">
                  <a:pos x="175019" y="706607"/>
                </a:cxn>
                <a:cxn ang="0">
                  <a:pos x="346192" y="783228"/>
                </a:cxn>
                <a:cxn ang="0">
                  <a:pos x="517364" y="706607"/>
                </a:cxn>
                <a:cxn ang="0">
                  <a:pos x="390427" y="632116"/>
                </a:cxn>
                <a:cxn ang="0">
                  <a:pos x="390427" y="576779"/>
                </a:cxn>
                <a:cxn ang="0">
                  <a:pos x="498131" y="361817"/>
                </a:cxn>
                <a:cxn ang="0">
                  <a:pos x="540444" y="138341"/>
                </a:cxn>
                <a:cxn ang="0">
                  <a:pos x="636608" y="138341"/>
                </a:cxn>
                <a:cxn ang="0">
                  <a:pos x="498131" y="361817"/>
                </a:cxn>
                <a:cxn ang="0">
                  <a:pos x="346192" y="51080"/>
                </a:cxn>
                <a:cxn ang="0">
                  <a:pos x="492361" y="117058"/>
                </a:cxn>
                <a:cxn ang="0">
                  <a:pos x="346192" y="183036"/>
                </a:cxn>
                <a:cxn ang="0">
                  <a:pos x="200022" y="117058"/>
                </a:cxn>
                <a:cxn ang="0">
                  <a:pos x="346192" y="51080"/>
                </a:cxn>
                <a:cxn ang="0">
                  <a:pos x="55775" y="138341"/>
                </a:cxn>
                <a:cxn ang="0">
                  <a:pos x="151939" y="138341"/>
                </a:cxn>
                <a:cxn ang="0">
                  <a:pos x="194252" y="361817"/>
                </a:cxn>
                <a:cxn ang="0">
                  <a:pos x="55775" y="138341"/>
                </a:cxn>
              </a:cxnLst>
              <a:rect l="0" t="0" r="0" b="0"/>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F5EB0"/>
            </a:solidFill>
            <a:ln w="9525">
              <a:noFill/>
            </a:ln>
          </p:spPr>
          <p:txBody>
            <a:bodyPr/>
            <a:lstStyle/>
            <a:p>
              <a:endParaRPr lang="zh-CN" altLang="en-US"/>
            </a:p>
          </p:txBody>
        </p:sp>
      </p:grpSp>
      <p:sp>
        <p:nvSpPr>
          <p:cNvPr id="18" name="矩形 17"/>
          <p:cNvSpPr/>
          <p:nvPr/>
        </p:nvSpPr>
        <p:spPr>
          <a:xfrm>
            <a:off x="1385181" y="2244693"/>
            <a:ext cx="9180214" cy="2308324"/>
          </a:xfrm>
          <a:prstGeom prst="rect">
            <a:avLst/>
          </a:prstGeom>
        </p:spPr>
        <p:txBody>
          <a:bodyPr wrap="square">
            <a:spAutoFit/>
          </a:bodyPr>
          <a:lstStyle/>
          <a:p>
            <a:pPr>
              <a:lnSpc>
                <a:spcPct val="150000"/>
              </a:lnSpc>
            </a:pPr>
            <a:r>
              <a:rPr lang="en-US" altLang="zh-CN" sz="2400" dirty="0" smtClean="0"/>
              <a:t>        </a:t>
            </a:r>
            <a:r>
              <a:rPr lang="zh-CN" altLang="zh-CN" sz="2400" dirty="0" smtClean="0"/>
              <a:t>撰写巡检报告是一件相对枯燥的任务</a:t>
            </a:r>
            <a:r>
              <a:rPr lang="zh-CN" altLang="en-US" sz="2400" dirty="0" smtClean="0"/>
              <a:t>，</a:t>
            </a:r>
            <a:r>
              <a:rPr lang="zh-CN" altLang="zh-CN" sz="2400" dirty="0" smtClean="0"/>
              <a:t>需要耐心仔细地检查从用户现场收集的软件运行信息，才能整理出正确无误的巡检报告。对检查过程中发现的问题，也需及时与项目经理沟通，避免可能发生的遗漏导致重大故障的发生，这同样也需要认真负责的工作态度。</a:t>
            </a:r>
            <a:endParaRPr lang="zh-CN" altLang="zh-CN" sz="2400" dirty="0"/>
          </a:p>
        </p:txBody>
      </p:sp>
    </p:spTree>
    <p:extLst>
      <p:ext uri="{BB962C8B-B14F-4D97-AF65-F5344CB8AC3E}">
        <p14:creationId xmlns:p14="http://schemas.microsoft.com/office/powerpoint/2010/main" val="282375760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7.1.1</a:t>
            </a:r>
            <a:r>
              <a:rPr lang="zh-CN" altLang="en-US" dirty="0" smtClean="0"/>
              <a:t>学习背景</a:t>
            </a:r>
            <a:endParaRPr lang="zh-CN" altLang="en-US" dirty="0"/>
          </a:p>
        </p:txBody>
      </p:sp>
      <p:grpSp>
        <p:nvGrpSpPr>
          <p:cNvPr id="31752" name="Group 332"/>
          <p:cNvGrpSpPr/>
          <p:nvPr/>
        </p:nvGrpSpPr>
        <p:grpSpPr>
          <a:xfrm>
            <a:off x="1126560" y="2183018"/>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67585" name="Rectangle 1"/>
          <p:cNvSpPr>
            <a:spLocks noChangeArrowheads="1"/>
          </p:cNvSpPr>
          <p:nvPr/>
        </p:nvSpPr>
        <p:spPr bwMode="auto">
          <a:xfrm>
            <a:off x="1494697" y="2058284"/>
            <a:ext cx="8915399"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defTabSz="685165">
              <a:lnSpc>
                <a:spcPct val="120000"/>
              </a:lnSpc>
              <a:tabLst/>
              <a:defRPr/>
            </a:pPr>
            <a:r>
              <a:rPr lang="zh-CN" altLang="en-US"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    回顾过去的学习，小陈完成了对企业网络的认知、学习了公司的网络工程实施规范，还重新复习了路由、交换、安全的理论和实操技能，到这时候，项目经理老张计划帮助小陈补上最后的短板，即网络运维方面的知识和技能。</a:t>
            </a:r>
          </a:p>
          <a:p>
            <a:pPr defTabSz="685165">
              <a:lnSpc>
                <a:spcPct val="120000"/>
              </a:lnSpc>
              <a:tabLst/>
              <a:defRPr/>
            </a:pPr>
            <a:endParaRPr lang="en-US" altLang="zh-CN"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a:p>
            <a:pPr defTabSz="685165">
              <a:lnSpc>
                <a:spcPct val="120000"/>
              </a:lnSpc>
              <a:tabLst/>
              <a:defRPr/>
            </a:pPr>
            <a:r>
              <a:rPr lang="zh-CN" altLang="en-US" sz="20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    当网络工程项目实施完毕后，通常会进入到运维阶段。为了保证网络各项功能正常运行、从而支撑用户业务的顺利开展，需要对网络进行日常的维护工作和故障处理，在这个章节中，我们将与小陈一道共同学习关于网络巡检、网络变更、故障处理的相关知识和技能。</a:t>
            </a:r>
          </a:p>
        </p:txBody>
      </p:sp>
      <p:grpSp>
        <p:nvGrpSpPr>
          <p:cNvPr id="12" name="Group 332"/>
          <p:cNvGrpSpPr/>
          <p:nvPr/>
        </p:nvGrpSpPr>
        <p:grpSpPr>
          <a:xfrm>
            <a:off x="1147076" y="3592712"/>
            <a:ext cx="259244" cy="259815"/>
            <a:chOff x="4643438" y="2786064"/>
            <a:chExt cx="288476" cy="288476"/>
          </a:xfrm>
        </p:grpSpPr>
        <p:sp>
          <p:nvSpPr>
            <p:cNvPr id="13"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4"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4965765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7.1.2</a:t>
            </a:r>
            <a:r>
              <a:rPr lang="zh-CN" altLang="en-US" dirty="0" smtClean="0"/>
              <a:t>网络运维概念</a:t>
            </a:r>
            <a:endParaRPr lang="zh-CN" altLang="en-US" dirty="0"/>
          </a:p>
        </p:txBody>
      </p:sp>
      <p:sp>
        <p:nvSpPr>
          <p:cNvPr id="331" name="Rectangle 330"/>
          <p:cNvSpPr/>
          <p:nvPr/>
        </p:nvSpPr>
        <p:spPr>
          <a:xfrm>
            <a:off x="1451279" y="1832610"/>
            <a:ext cx="8799830" cy="3194721"/>
          </a:xfrm>
          <a:prstGeom prst="rect">
            <a:avLst/>
          </a:prstGeom>
        </p:spPr>
        <p:txBody>
          <a:bodyPr wrap="square">
            <a:spAutoFit/>
          </a:bodyPr>
          <a:lstStyle/>
          <a:p>
            <a:pPr defTabSz="685165">
              <a:lnSpc>
                <a:spcPct val="120000"/>
              </a:lnSpc>
              <a:defRPr/>
            </a:pP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网络运维是指为保障计算机网络与业务正常、安全、有效运行而采取的生产组织管理活动，简称运维管理或</a:t>
            </a: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OAM</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。负责维护并确保整个网络服务的高可用性</a:t>
            </a: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同时不断优化网络系统架构提升部署效率。</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defTabSz="685165">
              <a:lnSpc>
                <a:spcPct val="120000"/>
              </a:lnSpc>
              <a:defRPr/>
            </a:pP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defTabSz="685165">
              <a:lnSpc>
                <a:spcPct val="120000"/>
              </a:lnSpc>
              <a:defRPr/>
            </a:pPr>
            <a:r>
              <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                                       --</a:t>
            </a: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rPr>
              <a:t>摘自“百度百科”</a:t>
            </a:r>
            <a:endParaRPr lang="en-US" altLang="zh-CN"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a:p>
            <a:pPr defTabSz="685165">
              <a:lnSpc>
                <a:spcPct val="120000"/>
              </a:lnSpc>
              <a:defRPr/>
            </a:pPr>
            <a:endParaRPr lang="en-US" altLang="zh-CN"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endParaRPr>
          </a:p>
        </p:txBody>
      </p:sp>
      <p:grpSp>
        <p:nvGrpSpPr>
          <p:cNvPr id="31752" name="Group 332"/>
          <p:cNvGrpSpPr/>
          <p:nvPr/>
        </p:nvGrpSpPr>
        <p:grpSpPr>
          <a:xfrm>
            <a:off x="1013090" y="198204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16" name="文本框 1"/>
          <p:cNvSpPr txBox="1"/>
          <p:nvPr/>
        </p:nvSpPr>
        <p:spPr>
          <a:xfrm>
            <a:off x="1749252" y="1183559"/>
            <a:ext cx="7885241" cy="500832"/>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“网络运维”名词解释</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7.1.2</a:t>
            </a:r>
            <a:r>
              <a:rPr lang="zh-CN" altLang="en-US" dirty="0" smtClean="0"/>
              <a:t>网络运维概念</a:t>
            </a:r>
            <a:endParaRPr lang="zh-CN" altLang="en-US" dirty="0"/>
          </a:p>
        </p:txBody>
      </p:sp>
      <p:sp>
        <p:nvSpPr>
          <p:cNvPr id="2" name="文本框 1"/>
          <p:cNvSpPr txBox="1"/>
          <p:nvPr/>
        </p:nvSpPr>
        <p:spPr>
          <a:xfrm>
            <a:off x="1977854" y="1623178"/>
            <a:ext cx="7885241" cy="500832"/>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网络运维的典型工作任务</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723096" y="3879898"/>
            <a:ext cx="8799830" cy="535531"/>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en-US" sz="2400" dirty="0" smtClean="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rPr>
              <a:t>网络故障处理</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31752" name="Group 332"/>
          <p:cNvGrpSpPr/>
          <p:nvPr/>
        </p:nvGrpSpPr>
        <p:grpSpPr>
          <a:xfrm>
            <a:off x="1085022" y="2589975"/>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 xmlns:a16="http://schemas.microsoft.com/office/drawing/2014/main" id="{3BE6BAC6-6FB8-2059-D2F7-BDF0EF08DA20}"/>
              </a:ext>
            </a:extLst>
          </p:cNvPr>
          <p:cNvSpPr/>
          <p:nvPr/>
        </p:nvSpPr>
        <p:spPr>
          <a:xfrm>
            <a:off x="1696085" y="3159967"/>
            <a:ext cx="8799830"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en-US" sz="2400" dirty="0" smtClean="0">
                <a:effectLst/>
                <a:ea typeface="宋体" panose="02010600030101010101" pitchFamily="2" charset="-122"/>
                <a:cs typeface="Times New Roman" panose="02020603050405020304" pitchFamily="18" charset="0"/>
              </a:rPr>
              <a:t>网络变更</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sp>
        <p:nvSpPr>
          <p:cNvPr id="13" name="Rectangle 330">
            <a:extLst>
              <a:ext uri="{FF2B5EF4-FFF2-40B4-BE49-F238E27FC236}">
                <a16:creationId xmlns="" xmlns:a16="http://schemas.microsoft.com/office/drawing/2014/main" id="{179B4E98-BD4E-28D2-B5CE-D211B2462F96}"/>
              </a:ext>
            </a:extLst>
          </p:cNvPr>
          <p:cNvSpPr/>
          <p:nvPr/>
        </p:nvSpPr>
        <p:spPr>
          <a:xfrm>
            <a:off x="1687293" y="2527810"/>
            <a:ext cx="8799830" cy="476669"/>
          </a:xfrm>
          <a:prstGeom prst="rect">
            <a:avLst/>
          </a:prstGeom>
        </p:spPr>
        <p:txBody>
          <a:bodyPr wrap="square">
            <a:spAutoFit/>
          </a:bodyPr>
          <a:lstStyle/>
          <a:p>
            <a:pPr marL="0" marR="0" lvl="0" indent="0" algn="l" defTabSz="685165" rtl="0" fontAlgn="auto">
              <a:lnSpc>
                <a:spcPct val="120000"/>
              </a:lnSpc>
              <a:spcBef>
                <a:spcPts val="0"/>
              </a:spcBef>
              <a:spcAft>
                <a:spcPts val="0"/>
              </a:spcAft>
              <a:buClrTx/>
              <a:buSzTx/>
              <a:buFontTx/>
              <a:buNone/>
              <a:defRPr/>
            </a:pPr>
            <a:r>
              <a:rPr lang="zh-CN" altLang="en-US" sz="2400" dirty="0" smtClean="0">
                <a:effectLst/>
                <a:latin typeface="宋体" panose="02010600030101010101" pitchFamily="2" charset="-122"/>
                <a:ea typeface="宋体" panose="02010600030101010101" pitchFamily="2" charset="-122"/>
                <a:cs typeface="Times New Roman" panose="02020603050405020304" pitchFamily="18" charset="0"/>
              </a:rPr>
              <a:t>网络巡检</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grpSp>
        <p:nvGrpSpPr>
          <p:cNvPr id="14" name="Group 332">
            <a:extLst>
              <a:ext uri="{FF2B5EF4-FFF2-40B4-BE49-F238E27FC236}">
                <a16:creationId xmlns="" xmlns:a16="http://schemas.microsoft.com/office/drawing/2014/main" id="{2C386C20-AA81-BDF7-F04E-54501F49DC70}"/>
              </a:ext>
            </a:extLst>
          </p:cNvPr>
          <p:cNvGrpSpPr/>
          <p:nvPr/>
        </p:nvGrpSpPr>
        <p:grpSpPr>
          <a:xfrm>
            <a:off x="1085022" y="3981120"/>
            <a:ext cx="259244" cy="259815"/>
            <a:chOff x="4643438" y="2786064"/>
            <a:chExt cx="288476" cy="288476"/>
          </a:xfrm>
        </p:grpSpPr>
        <p:sp>
          <p:nvSpPr>
            <p:cNvPr id="15" name="Oval 326">
              <a:extLst>
                <a:ext uri="{FF2B5EF4-FFF2-40B4-BE49-F238E27FC236}">
                  <a16:creationId xmlns="" xmlns:a16="http://schemas.microsoft.com/office/drawing/2014/main" id="{DE0C4BD4-9D1E-B9B9-0DD9-D0F2EB6F17D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 xmlns:a16="http://schemas.microsoft.com/office/drawing/2014/main" id="{2B19B964-1CED-4062-DEC3-77D2D0035AC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 xmlns:a16="http://schemas.microsoft.com/office/drawing/2014/main" id="{EDD284CE-EF0E-85C2-A9D3-A33C7410ED8A}"/>
              </a:ext>
            </a:extLst>
          </p:cNvPr>
          <p:cNvGrpSpPr/>
          <p:nvPr/>
        </p:nvGrpSpPr>
        <p:grpSpPr>
          <a:xfrm>
            <a:off x="1085022" y="3297693"/>
            <a:ext cx="259244" cy="259815"/>
            <a:chOff x="4643438" y="2786064"/>
            <a:chExt cx="288476" cy="288476"/>
          </a:xfrm>
        </p:grpSpPr>
        <p:sp>
          <p:nvSpPr>
            <p:cNvPr id="18" name="Oval 326">
              <a:extLst>
                <a:ext uri="{FF2B5EF4-FFF2-40B4-BE49-F238E27FC236}">
                  <a16:creationId xmlns="" xmlns:a16="http://schemas.microsoft.com/office/drawing/2014/main" id="{BC1E1EEA-05D6-6E44-DF09-0D12D79F53A4}"/>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 xmlns:a16="http://schemas.microsoft.com/office/drawing/2014/main" id="{7E411F58-8843-88CC-DFD0-D1ACE44363A1}"/>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0" name="Rectangle 330">
            <a:extLst>
              <a:ext uri="{FF2B5EF4-FFF2-40B4-BE49-F238E27FC236}">
                <a16:creationId xmlns="" xmlns:a16="http://schemas.microsoft.com/office/drawing/2014/main" id="{560D5716-9D96-6935-0FA4-FC6DB6060316}"/>
              </a:ext>
            </a:extLst>
          </p:cNvPr>
          <p:cNvSpPr/>
          <p:nvPr/>
        </p:nvSpPr>
        <p:spPr>
          <a:xfrm>
            <a:off x="922389" y="4684265"/>
            <a:ext cx="8799830" cy="830997"/>
          </a:xfrm>
          <a:prstGeom prst="rect">
            <a:avLst/>
          </a:prstGeom>
        </p:spPr>
        <p:txBody>
          <a:bodyPr wrap="square">
            <a:spAutoFit/>
          </a:bodyPr>
          <a:lstStyle/>
          <a:p>
            <a:r>
              <a:rPr lang="zh-CN" altLang="en-US" sz="2400" dirty="0" smtClean="0">
                <a:ea typeface="宋体" panose="02010600030101010101" pitchFamily="2" charset="-122"/>
                <a:cs typeface="Times New Roman" panose="02020603050405020304" pitchFamily="18" charset="0"/>
              </a:rPr>
              <a:t>其中：网络巡检和网络变更：是有计划、预防性的维护工作。</a:t>
            </a:r>
          </a:p>
          <a:p>
            <a:r>
              <a:rPr lang="zh-CN" altLang="en-US" sz="2400" dirty="0" smtClean="0">
                <a:ea typeface="宋体" panose="02010600030101010101" pitchFamily="2" charset="-122"/>
                <a:cs typeface="Times New Roman" panose="02020603050405020304" pitchFamily="18" charset="0"/>
              </a:rPr>
              <a:t>           网络故障处理：是基于事件触发的维护工作。</a:t>
            </a:r>
          </a:p>
        </p:txBody>
      </p:sp>
    </p:spTree>
    <p:extLst>
      <p:ext uri="{BB962C8B-B14F-4D97-AF65-F5344CB8AC3E}">
        <p14:creationId xmlns:p14="http://schemas.microsoft.com/office/powerpoint/2010/main" val="8476153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7.1.3</a:t>
            </a:r>
            <a:r>
              <a:rPr lang="zh-CN" altLang="en-US" dirty="0" smtClean="0"/>
              <a:t>网络运维的重要性</a:t>
            </a:r>
            <a:endParaRPr lang="zh-CN" altLang="en-US" dirty="0"/>
          </a:p>
        </p:txBody>
      </p:sp>
      <p:sp>
        <p:nvSpPr>
          <p:cNvPr id="2" name="文本框 1"/>
          <p:cNvSpPr txBox="1"/>
          <p:nvPr/>
        </p:nvSpPr>
        <p:spPr>
          <a:xfrm>
            <a:off x="1626174" y="1464922"/>
            <a:ext cx="7885241" cy="499110"/>
          </a:xfrm>
          <a:prstGeom prst="rect">
            <a:avLst/>
          </a:prstGeom>
          <a:noFill/>
        </p:spPr>
        <p:txBody>
          <a:bodyPr wrap="square" tIns="42254" bIns="42254" rtlCol="0">
            <a:spAutoFit/>
          </a:bodyPr>
          <a:lstStyle/>
          <a:p>
            <a:pPr algn="ctr"/>
            <a:r>
              <a:rPr lang="zh-CN" altLang="en-US" sz="2700" b="1" dirty="0" smtClean="0">
                <a:solidFill>
                  <a:schemeClr val="accent1"/>
                </a:solidFill>
                <a:latin typeface="微软雅黑" panose="020B0503020204020204" pitchFamily="34" charset="-122"/>
                <a:ea typeface="微软雅黑" panose="020B0503020204020204" pitchFamily="34" charset="-122"/>
              </a:rPr>
              <a:t>运维故障案例介绍</a:t>
            </a:r>
            <a:endParaRPr lang="zh-CN" altLang="en-US" sz="2700" b="1" dirty="0">
              <a:solidFill>
                <a:schemeClr val="accent1"/>
              </a:solidFill>
              <a:latin typeface="微软雅黑" panose="020B0503020204020204" pitchFamily="34" charset="-122"/>
              <a:ea typeface="微软雅黑" panose="020B0503020204020204" pitchFamily="34" charset="-122"/>
            </a:endParaRPr>
          </a:p>
        </p:txBody>
      </p:sp>
      <p:sp>
        <p:nvSpPr>
          <p:cNvPr id="331" name="Rectangle 330"/>
          <p:cNvSpPr/>
          <p:nvPr/>
        </p:nvSpPr>
        <p:spPr>
          <a:xfrm>
            <a:off x="1696720" y="2279705"/>
            <a:ext cx="8799830" cy="978729"/>
          </a:xfrm>
          <a:prstGeom prst="rect">
            <a:avLst/>
          </a:prstGeom>
        </p:spPr>
        <p:txBody>
          <a:bodyPr wrap="square">
            <a:spAutoFit/>
          </a:bodyPr>
          <a:lstStyle/>
          <a:p>
            <a:pPr defTabSz="685165">
              <a:lnSpc>
                <a:spcPct val="120000"/>
              </a:lnSpc>
              <a:defRPr/>
            </a:pPr>
            <a:r>
              <a:rPr lang="zh-CN" altLang="en-US" sz="2400" dirty="0" smtClean="0">
                <a:ea typeface="宋体" panose="02010600030101010101" pitchFamily="2" charset="-122"/>
                <a:cs typeface="Times New Roman" panose="02020603050405020304" pitchFamily="18" charset="0"/>
              </a:rPr>
              <a:t>故障现象：某商业银行核心业务网络发生断网故障，持续时间</a:t>
            </a:r>
            <a:r>
              <a:rPr lang="en-US" altLang="zh-CN" sz="2400" dirty="0" smtClean="0">
                <a:ea typeface="宋体" panose="02010600030101010101" pitchFamily="2" charset="-122"/>
                <a:cs typeface="Times New Roman" panose="02020603050405020304" pitchFamily="18" charset="0"/>
              </a:rPr>
              <a:t>1</a:t>
            </a:r>
            <a:r>
              <a:rPr lang="zh-CN" altLang="en-US" sz="2400" dirty="0" smtClean="0">
                <a:ea typeface="宋体" panose="02010600030101010101" pitchFamily="2" charset="-122"/>
                <a:cs typeface="Times New Roman" panose="02020603050405020304" pitchFamily="18" charset="0"/>
              </a:rPr>
              <a:t>小时</a:t>
            </a:r>
            <a:r>
              <a:rPr lang="en-US" altLang="zh-CN" sz="2400" dirty="0" smtClean="0">
                <a:ea typeface="宋体" panose="02010600030101010101" pitchFamily="2" charset="-122"/>
                <a:cs typeface="Times New Roman" panose="02020603050405020304" pitchFamily="18" charset="0"/>
              </a:rPr>
              <a:t>20</a:t>
            </a:r>
            <a:r>
              <a:rPr lang="zh-CN" altLang="en-US" sz="2400" dirty="0" smtClean="0">
                <a:ea typeface="宋体" panose="02010600030101010101" pitchFamily="2" charset="-122"/>
                <a:cs typeface="Times New Roman" panose="02020603050405020304" pitchFamily="18" charset="0"/>
              </a:rPr>
              <a:t>分钟。</a:t>
            </a:r>
            <a:endParaRPr lang="zh-CN" altLang="en-US" sz="2400" dirty="0">
              <a:solidFill>
                <a:schemeClr val="tx1">
                  <a:lumMod val="85000"/>
                  <a:lumOff val="15000"/>
                </a:schemeClr>
              </a:solidFill>
              <a:latin typeface="宋体" panose="02010600030101010101" pitchFamily="2" charset="-122"/>
              <a:ea typeface="宋体" panose="02010600030101010101" pitchFamily="2" charset="-122"/>
              <a:cs typeface="Open Sans" pitchFamily="34" charset="0"/>
              <a:sym typeface="+mn-ea"/>
            </a:endParaRPr>
          </a:p>
        </p:txBody>
      </p:sp>
      <p:grpSp>
        <p:nvGrpSpPr>
          <p:cNvPr id="31752" name="Group 332"/>
          <p:cNvGrpSpPr/>
          <p:nvPr/>
        </p:nvGrpSpPr>
        <p:grpSpPr>
          <a:xfrm>
            <a:off x="1085022" y="2405343"/>
            <a:ext cx="259244" cy="259815"/>
            <a:chOff x="4643438" y="2786064"/>
            <a:chExt cx="288476" cy="288476"/>
          </a:xfrm>
        </p:grpSpPr>
        <p:sp>
          <p:nvSpPr>
            <p:cNvPr id="327" name="Oval 326"/>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338" name="Freeform 26"/>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4097" name="组合 3"/>
          <p:cNvGrpSpPr/>
          <p:nvPr/>
        </p:nvGrpSpPr>
        <p:grpSpPr>
          <a:xfrm>
            <a:off x="874395" y="179070"/>
            <a:ext cx="6696075" cy="933450"/>
            <a:chOff x="1076" y="1431"/>
            <a:chExt cx="10544" cy="1470"/>
          </a:xfrm>
        </p:grpSpPr>
        <p:cxnSp>
          <p:nvCxnSpPr>
            <p:cNvPr id="52" name="Line0"/>
            <p:cNvCxnSpPr/>
            <p:nvPr/>
          </p:nvCxnSpPr>
          <p:spPr>
            <a:xfrm flipV="1">
              <a:off x="1076" y="2565"/>
              <a:ext cx="9879" cy="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pic>
          <p:nvPicPr>
            <p:cNvPr id="4099" name="图片 34"/>
            <p:cNvPicPr>
              <a:picLocks noChangeAspect="1"/>
            </p:cNvPicPr>
            <p:nvPr/>
          </p:nvPicPr>
          <p:blipFill>
            <a:blip r:embed="rId2" cstate="print"/>
            <a:stretch>
              <a:fillRect/>
            </a:stretch>
          </p:blipFill>
          <p:spPr>
            <a:xfrm>
              <a:off x="10262" y="1431"/>
              <a:ext cx="1357" cy="1470"/>
            </a:xfrm>
            <a:prstGeom prst="rect">
              <a:avLst/>
            </a:prstGeom>
            <a:noFill/>
            <a:ln w="9525">
              <a:noFill/>
            </a:ln>
          </p:spPr>
        </p:pic>
      </p:grpSp>
      <p:sp>
        <p:nvSpPr>
          <p:cNvPr id="12" name="Rectangle 330">
            <a:extLst>
              <a:ext uri="{FF2B5EF4-FFF2-40B4-BE49-F238E27FC236}">
                <a16:creationId xmlns="" xmlns:a16="http://schemas.microsoft.com/office/drawing/2014/main" id="{3BE6BAC6-6FB8-2059-D2F7-BDF0EF08DA20}"/>
              </a:ext>
            </a:extLst>
          </p:cNvPr>
          <p:cNvSpPr/>
          <p:nvPr/>
        </p:nvSpPr>
        <p:spPr>
          <a:xfrm>
            <a:off x="1652123" y="3229996"/>
            <a:ext cx="8799830" cy="535531"/>
          </a:xfrm>
          <a:prstGeom prst="rect">
            <a:avLst/>
          </a:prstGeom>
        </p:spPr>
        <p:txBody>
          <a:bodyPr wrap="square">
            <a:spAutoFit/>
          </a:bodyPr>
          <a:lstStyle/>
          <a:p>
            <a:pPr lvl="0" defTabSz="685165">
              <a:lnSpc>
                <a:spcPct val="120000"/>
              </a:lnSpc>
              <a:defRPr/>
            </a:pPr>
            <a:r>
              <a:rPr lang="zh-CN" altLang="en-US" sz="2400" dirty="0" smtClean="0">
                <a:effectLst/>
                <a:ea typeface="宋体" panose="02010600030101010101" pitchFamily="2" charset="-122"/>
                <a:cs typeface="Times New Roman" panose="02020603050405020304" pitchFamily="18" charset="0"/>
              </a:rPr>
              <a:t>故障</a:t>
            </a:r>
            <a:r>
              <a:rPr lang="zh-CN" altLang="en-US" sz="2400" dirty="0" smtClean="0">
                <a:ea typeface="宋体" panose="02010600030101010101" pitchFamily="2" charset="-122"/>
                <a:cs typeface="Times New Roman" panose="02020603050405020304" pitchFamily="18" charset="0"/>
              </a:rPr>
              <a:t>影响：所有的核心业务（储蓄、贷款、转账等）都无法办理。</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宋体" panose="02010600030101010101" pitchFamily="2" charset="-122"/>
              <a:ea typeface="宋体" panose="02010600030101010101" pitchFamily="2" charset="-122"/>
              <a:cs typeface="Open Sans" pitchFamily="34" charset="0"/>
              <a:sym typeface="+mn-ea"/>
            </a:endParaRPr>
          </a:p>
        </p:txBody>
      </p:sp>
      <p:sp>
        <p:nvSpPr>
          <p:cNvPr id="13" name="Rectangle 330">
            <a:extLst>
              <a:ext uri="{FF2B5EF4-FFF2-40B4-BE49-F238E27FC236}">
                <a16:creationId xmlns="" xmlns:a16="http://schemas.microsoft.com/office/drawing/2014/main" id="{179B4E98-BD4E-28D2-B5CE-D211B2462F96}"/>
              </a:ext>
            </a:extLst>
          </p:cNvPr>
          <p:cNvSpPr/>
          <p:nvPr/>
        </p:nvSpPr>
        <p:spPr>
          <a:xfrm>
            <a:off x="1669709" y="3852184"/>
            <a:ext cx="8799830" cy="1421928"/>
          </a:xfrm>
          <a:prstGeom prst="rect">
            <a:avLst/>
          </a:prstGeom>
        </p:spPr>
        <p:txBody>
          <a:bodyPr wrap="square">
            <a:spAutoFit/>
          </a:bodyPr>
          <a:lstStyle/>
          <a:p>
            <a:pPr defTabSz="685165">
              <a:lnSpc>
                <a:spcPct val="120000"/>
              </a:lnSpc>
              <a:defRPr/>
            </a:pPr>
            <a:r>
              <a:rPr lang="zh-CN" altLang="en-US" sz="2400" dirty="0" smtClean="0">
                <a:ea typeface="宋体" panose="02010600030101010101" pitchFamily="2" charset="-122"/>
                <a:cs typeface="Times New Roman" panose="02020603050405020304" pitchFamily="18" charset="0"/>
              </a:rPr>
              <a:t>故障调查：此次断网故障被定性为严重的生产责任事故。经调查发现该行的网络运维工作管理不规范、工程师的日常运维工作马虎、松懈。</a:t>
            </a:r>
            <a:endParaRPr lang="zh-CN" altLang="en-US" sz="2400" dirty="0">
              <a:ea typeface="宋体" panose="02010600030101010101" pitchFamily="2" charset="-122"/>
              <a:cs typeface="Times New Roman" panose="02020603050405020304" pitchFamily="18" charset="0"/>
            </a:endParaRPr>
          </a:p>
        </p:txBody>
      </p:sp>
      <p:grpSp>
        <p:nvGrpSpPr>
          <p:cNvPr id="14" name="Group 332">
            <a:extLst>
              <a:ext uri="{FF2B5EF4-FFF2-40B4-BE49-F238E27FC236}">
                <a16:creationId xmlns="" xmlns:a16="http://schemas.microsoft.com/office/drawing/2014/main" id="{2C386C20-AA81-BDF7-F04E-54501F49DC70}"/>
              </a:ext>
            </a:extLst>
          </p:cNvPr>
          <p:cNvGrpSpPr/>
          <p:nvPr/>
        </p:nvGrpSpPr>
        <p:grpSpPr>
          <a:xfrm>
            <a:off x="1085022" y="4014574"/>
            <a:ext cx="259244" cy="259815"/>
            <a:chOff x="4643438" y="2786064"/>
            <a:chExt cx="288476" cy="288476"/>
          </a:xfrm>
        </p:grpSpPr>
        <p:sp>
          <p:nvSpPr>
            <p:cNvPr id="15" name="Oval 326">
              <a:extLst>
                <a:ext uri="{FF2B5EF4-FFF2-40B4-BE49-F238E27FC236}">
                  <a16:creationId xmlns="" xmlns:a16="http://schemas.microsoft.com/office/drawing/2014/main" id="{DE0C4BD4-9D1E-B9B9-0DD9-D0F2EB6F17D5}"/>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6" name="Freeform 26">
              <a:extLst>
                <a:ext uri="{FF2B5EF4-FFF2-40B4-BE49-F238E27FC236}">
                  <a16:creationId xmlns="" xmlns:a16="http://schemas.microsoft.com/office/drawing/2014/main" id="{2B19B964-1CED-4062-DEC3-77D2D0035AC5}"/>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17" name="Group 332">
            <a:extLst>
              <a:ext uri="{FF2B5EF4-FFF2-40B4-BE49-F238E27FC236}">
                <a16:creationId xmlns="" xmlns:a16="http://schemas.microsoft.com/office/drawing/2014/main" id="{EDD284CE-EF0E-85C2-A9D3-A33C7410ED8A}"/>
              </a:ext>
            </a:extLst>
          </p:cNvPr>
          <p:cNvGrpSpPr/>
          <p:nvPr/>
        </p:nvGrpSpPr>
        <p:grpSpPr>
          <a:xfrm>
            <a:off x="1085022" y="3314953"/>
            <a:ext cx="259581" cy="259815"/>
            <a:chOff x="4643438" y="2786064"/>
            <a:chExt cx="288851" cy="288476"/>
          </a:xfrm>
        </p:grpSpPr>
        <p:sp>
          <p:nvSpPr>
            <p:cNvPr id="18" name="Oval 326">
              <a:extLst>
                <a:ext uri="{FF2B5EF4-FFF2-40B4-BE49-F238E27FC236}">
                  <a16:creationId xmlns="" xmlns:a16="http://schemas.microsoft.com/office/drawing/2014/main" id="{BC1E1EEA-05D6-6E44-DF09-0D12D79F53A4}"/>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19" name="Freeform 26">
              <a:extLst>
                <a:ext uri="{FF2B5EF4-FFF2-40B4-BE49-F238E27FC236}">
                  <a16:creationId xmlns="" xmlns:a16="http://schemas.microsoft.com/office/drawing/2014/main" id="{7E411F58-8843-88CC-DFD0-D1ACE44363A1}"/>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
        <p:nvSpPr>
          <p:cNvPr id="23" name="Rectangle 330">
            <a:extLst>
              <a:ext uri="{FF2B5EF4-FFF2-40B4-BE49-F238E27FC236}">
                <a16:creationId xmlns="" xmlns:a16="http://schemas.microsoft.com/office/drawing/2014/main" id="{1E4E0C27-6585-2786-3535-B6264294B1A8}"/>
              </a:ext>
            </a:extLst>
          </p:cNvPr>
          <p:cNvSpPr/>
          <p:nvPr/>
        </p:nvSpPr>
        <p:spPr>
          <a:xfrm>
            <a:off x="1696085" y="5326430"/>
            <a:ext cx="8799830" cy="950132"/>
          </a:xfrm>
          <a:prstGeom prst="rect">
            <a:avLst/>
          </a:prstGeom>
        </p:spPr>
        <p:txBody>
          <a:bodyPr wrap="square">
            <a:spAutoFit/>
          </a:bodyPr>
          <a:lstStyle/>
          <a:p>
            <a:pPr defTabSz="685165">
              <a:lnSpc>
                <a:spcPct val="120000"/>
              </a:lnSpc>
              <a:defRPr/>
            </a:pPr>
            <a:r>
              <a:rPr lang="zh-CN" altLang="en-US" sz="2400" dirty="0" smtClean="0">
                <a:ea typeface="宋体" panose="02010600030101010101" pitchFamily="2" charset="-122"/>
                <a:cs typeface="Times New Roman" panose="02020603050405020304" pitchFamily="18" charset="0"/>
              </a:rPr>
              <a:t>故障担责：该商业银行被监管机构（人民银行和银保监会）通报批评，相关运维责任人也受到了严厉的处罚。</a:t>
            </a:r>
            <a:endParaRPr lang="zh-CN" altLang="en-US" sz="2400" dirty="0">
              <a:ea typeface="宋体" panose="02010600030101010101" pitchFamily="2" charset="-122"/>
              <a:cs typeface="Times New Roman" panose="02020603050405020304" pitchFamily="18" charset="0"/>
            </a:endParaRPr>
          </a:p>
        </p:txBody>
      </p:sp>
      <p:grpSp>
        <p:nvGrpSpPr>
          <p:cNvPr id="24" name="Group 332">
            <a:extLst>
              <a:ext uri="{FF2B5EF4-FFF2-40B4-BE49-F238E27FC236}">
                <a16:creationId xmlns="" xmlns:a16="http://schemas.microsoft.com/office/drawing/2014/main" id="{F9BBA512-2BE2-F025-0E81-01C676E40F36}"/>
              </a:ext>
            </a:extLst>
          </p:cNvPr>
          <p:cNvGrpSpPr/>
          <p:nvPr/>
        </p:nvGrpSpPr>
        <p:grpSpPr>
          <a:xfrm>
            <a:off x="1085022" y="5431778"/>
            <a:ext cx="259244" cy="259815"/>
            <a:chOff x="4643438" y="2786064"/>
            <a:chExt cx="288476" cy="288476"/>
          </a:xfrm>
        </p:grpSpPr>
        <p:sp>
          <p:nvSpPr>
            <p:cNvPr id="25" name="Oval 326">
              <a:extLst>
                <a:ext uri="{FF2B5EF4-FFF2-40B4-BE49-F238E27FC236}">
                  <a16:creationId xmlns="" xmlns:a16="http://schemas.microsoft.com/office/drawing/2014/main" id="{F9A9EA0C-CC3F-5B06-5F4E-7CC20DF161F0}"/>
                </a:ext>
              </a:extLst>
            </p:cNvPr>
            <p:cNvSpPr/>
            <p:nvPr/>
          </p:nvSpPr>
          <p:spPr>
            <a:xfrm>
              <a:off x="4643438" y="2786064"/>
              <a:ext cx="288851"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
          <p:nvSpPr>
            <p:cNvPr id="26" name="Freeform 26">
              <a:extLst>
                <a:ext uri="{FF2B5EF4-FFF2-40B4-BE49-F238E27FC236}">
                  <a16:creationId xmlns="" xmlns:a16="http://schemas.microsoft.com/office/drawing/2014/main" id="{57E0F34C-14B3-BC4A-4745-4DDE811822BB}"/>
                </a:ext>
              </a:extLst>
            </p:cNvPr>
            <p:cNvSpPr/>
            <p:nvPr/>
          </p:nvSpPr>
          <p:spPr bwMode="auto">
            <a:xfrm>
              <a:off x="4735489" y="2871656"/>
              <a:ext cx="114271" cy="118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en-US" sz="122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spTree>
    <p:extLst>
      <p:ext uri="{BB962C8B-B14F-4D97-AF65-F5344CB8AC3E}">
        <p14:creationId xmlns:p14="http://schemas.microsoft.com/office/powerpoint/2010/main" val="21665658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大数据平台构建">
      <a:dk1>
        <a:sysClr val="windowText" lastClr="000000"/>
      </a:dk1>
      <a:lt1>
        <a:sysClr val="window" lastClr="FFFFFF"/>
      </a:lt1>
      <a:dk2>
        <a:srgbClr val="44546A"/>
      </a:dk2>
      <a:lt2>
        <a:srgbClr val="E7E6E6"/>
      </a:lt2>
      <a:accent1>
        <a:srgbClr val="0066E3"/>
      </a:accent1>
      <a:accent2>
        <a:srgbClr val="29A9FF"/>
      </a:accent2>
      <a:accent3>
        <a:srgbClr val="298DFE"/>
      </a:accent3>
      <a:accent4>
        <a:srgbClr val="0C336F"/>
      </a:accent4>
      <a:accent5>
        <a:srgbClr val="7F7F7F"/>
      </a:accent5>
      <a:accent6>
        <a:srgbClr val="595959"/>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TotalTime>
  <Words>7038</Words>
  <Application>Microsoft Office PowerPoint</Application>
  <PresentationFormat>宽屏</PresentationFormat>
  <Paragraphs>590</Paragraphs>
  <Slides>58</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58</vt:i4>
      </vt:variant>
    </vt:vector>
  </HeadingPairs>
  <TitlesOfParts>
    <vt:vector size="71" baseType="lpstr">
      <vt:lpstr>MS Gothic</vt:lpstr>
      <vt:lpstr>Open Sans</vt:lpstr>
      <vt:lpstr>等线</vt:lpstr>
      <vt:lpstr>等线 Light</vt:lpstr>
      <vt:lpstr>仿宋</vt:lpstr>
      <vt:lpstr>宋体</vt:lpstr>
      <vt:lpstr>微软雅黑</vt:lpstr>
      <vt:lpstr>Arial</vt:lpstr>
      <vt:lpstr>Calibri</vt:lpstr>
      <vt:lpstr>Calibri Light</vt:lpstr>
      <vt:lpstr>Times New Roman</vt:lpstr>
      <vt:lpstr>Wingdings</vt:lpstr>
      <vt:lpstr>Office 主题​​</vt:lpstr>
      <vt:lpstr>PowerPoint 演示文稿</vt:lpstr>
      <vt:lpstr>知识结构</vt:lpstr>
      <vt:lpstr>PowerPoint 演示文稿</vt:lpstr>
      <vt:lpstr>PowerPoint 演示文稿</vt:lpstr>
      <vt:lpstr>PowerPoint 演示文稿</vt:lpstr>
      <vt:lpstr>7.1.1学习背景</vt:lpstr>
      <vt:lpstr>7.1.2网络运维概念</vt:lpstr>
      <vt:lpstr>7.1.2网络运维概念</vt:lpstr>
      <vt:lpstr>7.1.3网络运维的重要性</vt:lpstr>
      <vt:lpstr>7.1.3网络运维的重要性</vt:lpstr>
      <vt:lpstr>7.1.4知识和技能目标</vt:lpstr>
      <vt:lpstr>PowerPoint 演示文稿</vt:lpstr>
      <vt:lpstr>PowerPoint 演示文稿</vt:lpstr>
      <vt:lpstr>7.2.1网络巡检概念</vt:lpstr>
      <vt:lpstr>7.2.2巡检工作流程</vt:lpstr>
      <vt:lpstr>7.2.3现场数据采集</vt:lpstr>
      <vt:lpstr>7.2.4巡检检查清单</vt:lpstr>
      <vt:lpstr>7.2.4巡检检查清单</vt:lpstr>
      <vt:lpstr>7.2.4巡检检查清单</vt:lpstr>
      <vt:lpstr>7.2.4巡检检查清单</vt:lpstr>
      <vt:lpstr>7.2.4巡检检查清单</vt:lpstr>
      <vt:lpstr>7.2.4巡检检查清单</vt:lpstr>
      <vt:lpstr>7.2.5撰写巡检报告</vt:lpstr>
      <vt:lpstr>PowerPoint 演示文稿</vt:lpstr>
      <vt:lpstr>PowerPoint 演示文稿</vt:lpstr>
      <vt:lpstr>7.3.1变更定义</vt:lpstr>
      <vt:lpstr>7.3.2变更工作流程</vt:lpstr>
      <vt:lpstr>7.3.3变更场景</vt:lpstr>
      <vt:lpstr>7.3.3变更场景</vt:lpstr>
      <vt:lpstr>7.3.3变更场景</vt:lpstr>
      <vt:lpstr>7.3.3变更场景</vt:lpstr>
      <vt:lpstr>7.3.3变更场景</vt:lpstr>
      <vt:lpstr>PowerPoint 演示文稿</vt:lpstr>
      <vt:lpstr>PowerPoint 演示文稿</vt:lpstr>
      <vt:lpstr>7.4.1故障定义</vt:lpstr>
      <vt:lpstr>7.4.1故障定义</vt:lpstr>
      <vt:lpstr>7.4.2 故障场景</vt:lpstr>
      <vt:lpstr>7.4.2故障场景</vt:lpstr>
      <vt:lpstr>7.4.3 故障排除流程</vt:lpstr>
      <vt:lpstr>7.4.3故障排除流程</vt:lpstr>
      <vt:lpstr>7.4.3故障排除流程</vt:lpstr>
      <vt:lpstr>7.4.3故障排除流程</vt:lpstr>
      <vt:lpstr>7.4.3故障排除流程</vt:lpstr>
      <vt:lpstr>7.4.3故障排除流程</vt:lpstr>
      <vt:lpstr>7.4.3故障排除流程</vt:lpstr>
      <vt:lpstr>7.4.3故障排除流程</vt:lpstr>
      <vt:lpstr>7.4.4故障分析方法</vt:lpstr>
      <vt:lpstr>7.4.4故障分析方法</vt:lpstr>
      <vt:lpstr>7.4.4故障分析方法</vt:lpstr>
      <vt:lpstr>PowerPoint 演示文稿</vt:lpstr>
      <vt:lpstr>PowerPoint 演示文稿</vt:lpstr>
      <vt:lpstr>任务一：某客户网络设备巡检</vt:lpstr>
      <vt:lpstr>任务一：某客户网络设备巡检</vt:lpstr>
      <vt:lpstr>任务一：某客户网络设备巡检</vt:lpstr>
      <vt:lpstr>任务二：撰写网络巡检报告</vt:lpstr>
      <vt:lpstr>任务二：撰写网络巡检报告</vt:lpstr>
      <vt:lpstr>任务二：撰写网络巡检报告</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et_qing</dc:creator>
  <cp:lastModifiedBy>sam</cp:lastModifiedBy>
  <cp:revision>197</cp:revision>
  <dcterms:created xsi:type="dcterms:W3CDTF">2018-03-26T08:05:00Z</dcterms:created>
  <dcterms:modified xsi:type="dcterms:W3CDTF">2022-08-15T02:27:04Z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2052-11.1.0.9991</vt:lpwstr>
  </property>
</Properties>
</file>